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86" r:id="rId3"/>
    <p:sldId id="258" r:id="rId4"/>
    <p:sldId id="259" r:id="rId5"/>
    <p:sldId id="278" r:id="rId6"/>
    <p:sldId id="287" r:id="rId7"/>
    <p:sldId id="275" r:id="rId8"/>
    <p:sldId id="304" r:id="rId9"/>
    <p:sldId id="277" r:id="rId10"/>
    <p:sldId id="276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8" r:id="rId19"/>
    <p:sldId id="272" r:id="rId20"/>
    <p:sldId id="289" r:id="rId21"/>
    <p:sldId id="290" r:id="rId22"/>
    <p:sldId id="291" r:id="rId23"/>
    <p:sldId id="292" r:id="rId24"/>
    <p:sldId id="305" r:id="rId25"/>
    <p:sldId id="293" r:id="rId26"/>
    <p:sldId id="294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  <p:sldId id="271" r:id="rId36"/>
  </p:sldIdLst>
  <p:sldSz cx="18288000" cy="10287000"/>
  <p:notesSz cx="6858000" cy="9144000"/>
  <p:embeddedFontLst>
    <p:embeddedFont>
      <p:font typeface="Canva Sans" panose="020B0503030501040103" pitchFamily="34" charset="0"/>
      <p:regular r:id="rId37"/>
    </p:embeddedFont>
    <p:embeddedFont>
      <p:font typeface="Cerebri Bold" pitchFamily="2" charset="77"/>
      <p:regular r:id="rId38"/>
      <p:bold r:id="rId39"/>
    </p:embeddedFont>
    <p:embeddedFont>
      <p:font typeface="Poppins" pitchFamily="2" charset="77"/>
      <p:regular r:id="rId40"/>
      <p:bold r:id="rId41"/>
      <p:italic r:id="rId42"/>
      <p:boldItalic r:id="rId43"/>
    </p:embeddedFont>
    <p:embeddedFont>
      <p:font typeface="Poppins Bold" pitchFamily="2" charset="77"/>
      <p:regular r:id="rId44"/>
      <p:bold r:id="rId45"/>
    </p:embeddedFont>
    <p:embeddedFont>
      <p:font typeface="Poppins Bold Italics" pitchFamily="2" charset="77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56" autoAdjust="0"/>
    <p:restoredTop sz="94512" autoAdjust="0"/>
  </p:normalViewPr>
  <p:slideViewPr>
    <p:cSldViewPr>
      <p:cViewPr>
        <p:scale>
          <a:sx n="153" d="100"/>
          <a:sy n="153" d="100"/>
        </p:scale>
        <p:origin x="-1944" y="-20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1B85A-49F4-1788-3BF8-AA85EFC832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4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815DE5-B953-1693-B51F-A25AC4E6D2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8297CD-710C-BA3C-0F55-368003166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A65CB6-B752-2DF0-EBB2-533885840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1B81BD-95F8-415E-39A4-5F8570CC1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371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2981-7F4B-DF7A-ADE9-B85987531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606857-1150-7F0D-20F5-B02291E802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DAC66-8C94-E666-836F-5E088C3A2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46574A-2609-14DD-62E6-D101C1567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2D92AC-F614-E111-36AA-B199F6673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889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44B7FD-E806-2126-0751-94E089B8EA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7"/>
            <a:ext cx="3943350" cy="871775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2F3155-6AFB-8B65-BC6F-5F5FF19F9E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7"/>
            <a:ext cx="11601450" cy="871775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BC213B-0F89-427A-BA97-11FDE5CA4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F2328E-DBE5-8A48-7D23-678406FC0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7FCFDE-90D2-FD3C-D5DB-13EF50001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263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FB898-3223-F09F-06FD-A961D41A9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A41C89-E7F5-D4FA-A6F5-429DA28E3A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8321BF-187A-3D5D-6394-A8C968909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9D081C-F9AD-4D1D-F27A-6A4231607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1DEDA-60F0-96DC-969B-1E0270137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102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C5A22-030F-7275-0507-E6855C35A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7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D7B9A1-46AC-A358-72F8-E28F0FE767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4223C3-859C-BD3B-09D5-96CE10ED0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C5AB72-4FA3-A976-21BE-B716D9599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7F36F-B1AC-4224-62C2-EA8D0385B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419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D899F-B57A-CA36-1FBB-9F1F795D6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ED1D1-DC2B-ECDE-75C3-3133AE2447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7"/>
            <a:ext cx="7772400" cy="652700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34A4A1-93A7-32A7-2CA4-EDDC824AF5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37"/>
            <a:ext cx="7772400" cy="652700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37FF75-9FDD-63B0-6B73-0D04F20C6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A22C46-2FBE-AB13-8F41-36329BD42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A577A0-FC17-F89C-6775-BA9D43E44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73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9CA6D-0B59-8722-F30C-2F1BE47A6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222BE7-E0C4-3098-6AF0-0CDE062367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C07C76-310A-8C4E-05B4-7D0B7DCF95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7B273E-2E80-531F-6DD6-8792FFCE39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7DE5C4-B9DB-A4A3-49AC-EEB7AAD94A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380EF8-5307-7976-F708-A6D1501AE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E016C2-6AB9-2A7F-DE4B-13DD403E0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748D6F-7745-CB8E-58C7-5F18D5ED2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438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F5BC9E-24CC-B9C0-5C58-1B9EC695F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FB8FA3-B420-1732-B8A2-72648A1A0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4A6A4E-EEF0-BB39-C688-2317EA7A9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920F0D-DC5B-0B43-4CFA-4D4A57FCB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765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20CCD2-6D32-AEAC-51AC-BC181C0AD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0985C1-01E1-3A5F-6EAE-EE9D5438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5449F9-3DB9-7D7E-086A-C0AD62CAD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041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0F69C-0DB5-4712-4A09-35789FD3E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1CE2BA-F8A6-0F56-7C3C-1431364817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F7F9D5-D17C-7610-ED3D-91773B71B8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6CB4C3-0E82-D488-EDFE-73FE88E3F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DBF4EC-BF4A-1788-C713-FB66754F4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D0ECAE-54C3-4D08-AC1A-D781900E1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052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527D1-F5E9-EBD6-5884-200594217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6B0794-1E52-FA12-F9E1-59D8D91439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CE28D0-2998-9083-01AB-32A5ECC51C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64B23B-64D8-1364-2111-F092168A4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B33FE4-F8B5-50AA-326D-9C4162FC0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8C670F-B6FA-E0B1-F573-2D320A0B2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610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D51D54-8C03-F9CB-1A82-92389B7C5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0787E4-6CA0-9301-1967-461FEFA3FF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7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FB5F93-D184-4A98-1946-479891D997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649D40-037F-8702-52DC-5BAF87835B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05D62-272D-9F90-1F30-575C418431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891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fluxdata.com/blog/guide-installing-node-red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3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1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12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32.png"/><Relationship Id="rId5" Type="http://schemas.openxmlformats.org/officeDocument/2006/relationships/image" Target="../media/image8.png"/><Relationship Id="rId10" Type="http://schemas.openxmlformats.org/officeDocument/2006/relationships/image" Target="../media/image15.png"/><Relationship Id="rId4" Type="http://schemas.openxmlformats.org/officeDocument/2006/relationships/image" Target="../media/image6.png"/><Relationship Id="rId9" Type="http://schemas.openxmlformats.org/officeDocument/2006/relationships/image" Target="../media/image3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hivemq.com/products/mqtt-cloud-broker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9808250">
            <a:off x="-4570571" y="6317276"/>
            <a:ext cx="11878666" cy="6117513"/>
          </a:xfrm>
          <a:custGeom>
            <a:avLst/>
            <a:gdLst/>
            <a:ahLst/>
            <a:cxnLst/>
            <a:rect l="l" t="t" r="r" b="b"/>
            <a:pathLst>
              <a:path w="11878666" h="6117513">
                <a:moveTo>
                  <a:pt x="0" y="0"/>
                </a:moveTo>
                <a:lnTo>
                  <a:pt x="11878665" y="0"/>
                </a:lnTo>
                <a:lnTo>
                  <a:pt x="11878665" y="6117513"/>
                </a:lnTo>
                <a:lnTo>
                  <a:pt x="0" y="61175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204301">
            <a:off x="13567053" y="-1537229"/>
            <a:ext cx="11878666" cy="6117513"/>
          </a:xfrm>
          <a:custGeom>
            <a:avLst/>
            <a:gdLst/>
            <a:ahLst/>
            <a:cxnLst/>
            <a:rect l="l" t="t" r="r" b="b"/>
            <a:pathLst>
              <a:path w="11878666" h="6117513">
                <a:moveTo>
                  <a:pt x="0" y="0"/>
                </a:moveTo>
                <a:lnTo>
                  <a:pt x="11878666" y="0"/>
                </a:lnTo>
                <a:lnTo>
                  <a:pt x="11878666" y="6117513"/>
                </a:lnTo>
                <a:lnTo>
                  <a:pt x="0" y="61175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6688114" y="1816873"/>
            <a:ext cx="4911771" cy="1499523"/>
          </a:xfrm>
          <a:custGeom>
            <a:avLst/>
            <a:gdLst/>
            <a:ahLst/>
            <a:cxnLst/>
            <a:rect l="l" t="t" r="r" b="b"/>
            <a:pathLst>
              <a:path w="4911771" h="1499523">
                <a:moveTo>
                  <a:pt x="0" y="0"/>
                </a:moveTo>
                <a:lnTo>
                  <a:pt x="4911772" y="0"/>
                </a:lnTo>
                <a:lnTo>
                  <a:pt x="4911772" y="1499523"/>
                </a:lnTo>
                <a:lnTo>
                  <a:pt x="0" y="149952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6247664" y="4285102"/>
            <a:ext cx="12202817" cy="1013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912"/>
              </a:lnSpc>
            </a:pPr>
            <a:r>
              <a:rPr lang="en-US" sz="6594" b="1" dirty="0">
                <a:solidFill>
                  <a:srgbClr val="590720"/>
                </a:solidFill>
                <a:latin typeface="Poppins Bold"/>
                <a:ea typeface="Poppins Bold"/>
                <a:cs typeface="Poppins Bold"/>
                <a:sym typeface="Poppins Bold"/>
              </a:rPr>
              <a:t>INSTRUMENTATION &amp; IOT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09ECA2FE-A3BF-5457-281B-C6BC7E432FC5}"/>
              </a:ext>
            </a:extLst>
          </p:cNvPr>
          <p:cNvSpPr txBox="1"/>
          <p:nvPr/>
        </p:nvSpPr>
        <p:spPr>
          <a:xfrm>
            <a:off x="6395138" y="5428682"/>
            <a:ext cx="5194547" cy="10643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000" dirty="0">
                <a:solidFill>
                  <a:srgbClr val="323232"/>
                </a:solidFill>
                <a:latin typeface="Poppins"/>
                <a:ea typeface="Poppins"/>
                <a:cs typeface="Poppins"/>
                <a:sym typeface="Poppins"/>
              </a:rPr>
              <a:t>Prepared by:</a:t>
            </a:r>
          </a:p>
          <a:p>
            <a:pPr algn="l">
              <a:lnSpc>
                <a:spcPts val="2800"/>
              </a:lnSpc>
            </a:pPr>
            <a:r>
              <a:rPr lang="en-US" sz="2000" dirty="0">
                <a:solidFill>
                  <a:srgbClr val="323232"/>
                </a:solidFill>
                <a:latin typeface="Poppins"/>
                <a:ea typeface="Poppins"/>
                <a:cs typeface="Poppins"/>
                <a:sym typeface="Poppins"/>
              </a:rPr>
              <a:t>ASSOC. PROF. TS. DR. ANITA AHMAD</a:t>
            </a:r>
          </a:p>
          <a:p>
            <a:pPr>
              <a:lnSpc>
                <a:spcPts val="2800"/>
              </a:lnSpc>
            </a:pPr>
            <a:r>
              <a:rPr lang="en-US" sz="2000" dirty="0">
                <a:solidFill>
                  <a:srgbClr val="323232"/>
                </a:solidFill>
                <a:latin typeface="Poppins"/>
                <a:ea typeface="Poppins"/>
                <a:cs typeface="Poppins"/>
                <a:sym typeface="Poppins"/>
              </a:rPr>
              <a:t>DR. MUHAMMAD ARIFF BIN BAHARUDIN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1BB07-338E-D890-0D5A-DCEC6540B4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09C1DD02-1D37-F436-B5B7-2B252CF10D6F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87B5534A-E0F3-707C-F3C5-7F42629E6FEF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478CB6E3-9538-709F-DADE-DED111342F52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SETTING UP MQTT - HIVEMQ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92948EB-8500-FC05-8738-109BC6526F60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F048F91E-B71A-53C5-F5B2-702B8E07D639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2C99921-2C98-A1A5-8A93-20137579EDEA}"/>
              </a:ext>
            </a:extLst>
          </p:cNvPr>
          <p:cNvGrpSpPr>
            <a:grpSpLocks noChangeAspect="1"/>
          </p:cNvGrpSpPr>
          <p:nvPr/>
        </p:nvGrpSpPr>
        <p:grpSpPr>
          <a:xfrm>
            <a:off x="457200" y="1679238"/>
            <a:ext cx="15419317" cy="8640000"/>
            <a:chOff x="685800" y="3009900"/>
            <a:chExt cx="10279544" cy="5760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51A3EAB-3A92-EBA4-767E-B0373448C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00" y="3009900"/>
              <a:ext cx="5302430" cy="5760000"/>
            </a:xfrm>
            <a:prstGeom prst="rect">
              <a:avLst/>
            </a:prstGeom>
          </p:spPr>
        </p:pic>
        <p:sp>
          <p:nvSpPr>
            <p:cNvPr id="8" name="Left Arrow 7">
              <a:extLst>
                <a:ext uri="{FF2B5EF4-FFF2-40B4-BE49-F238E27FC236}">
                  <a16:creationId xmlns:a16="http://schemas.microsoft.com/office/drawing/2014/main" id="{FB308ADF-2F00-AD60-FDFD-D16DAE2D0FD5}"/>
                </a:ext>
              </a:extLst>
            </p:cNvPr>
            <p:cNvSpPr/>
            <p:nvPr/>
          </p:nvSpPr>
          <p:spPr>
            <a:xfrm>
              <a:off x="5662914" y="6977919"/>
              <a:ext cx="1527858" cy="952815"/>
            </a:xfrm>
            <a:prstGeom prst="lef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337E893-FD8A-63B5-27F9-6243C8C6BFD6}"/>
                </a:ext>
              </a:extLst>
            </p:cNvPr>
            <p:cNvSpPr txBox="1"/>
            <p:nvPr/>
          </p:nvSpPr>
          <p:spPr>
            <a:xfrm>
              <a:off x="7190772" y="7318391"/>
              <a:ext cx="3774572" cy="2012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  <a:buNone/>
              </a:pPr>
              <a:r>
                <a:rPr lang="en-MY" sz="2400" b="0" dirty="0">
                  <a:solidFill>
                    <a:srgbClr val="000000"/>
                  </a:solidFill>
                  <a:effectLst/>
                  <a:latin typeface="Menlo" panose="020B0609030804020204" pitchFamily="49" charset="0"/>
                </a:rPr>
                <a:t>Create a serverless cluster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144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6D879-EA2E-A8F1-0007-919AEA3AA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D2A3B990-B6E5-9C3A-B0CB-E84095E79BE9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2558924B-9E85-A9DE-DF85-DCB3EA09480F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C5EE3C29-DCB6-77C7-90C3-26BB9941F1C4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SETTING UP MQTT - HIVEMQ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16E53054-212E-8FA3-8A85-2910B72C7917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1DD3B859-749F-5BE8-A1D0-9370412B1745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F30F152-5A49-0A66-2AE4-93BE4D82F6D7}"/>
              </a:ext>
            </a:extLst>
          </p:cNvPr>
          <p:cNvGrpSpPr>
            <a:grpSpLocks noChangeAspect="1"/>
          </p:cNvGrpSpPr>
          <p:nvPr/>
        </p:nvGrpSpPr>
        <p:grpSpPr>
          <a:xfrm>
            <a:off x="-667148" y="1790700"/>
            <a:ext cx="14415654" cy="8640000"/>
            <a:chOff x="381000" y="3009900"/>
            <a:chExt cx="9610436" cy="5760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0A4E21F-D762-FA48-BE98-8A048C9C1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3009900"/>
              <a:ext cx="9610436" cy="5760000"/>
            </a:xfrm>
            <a:prstGeom prst="rect">
              <a:avLst/>
            </a:prstGeom>
          </p:spPr>
        </p:pic>
        <p:sp>
          <p:nvSpPr>
            <p:cNvPr id="12" name="Left Arrow 11">
              <a:extLst>
                <a:ext uri="{FF2B5EF4-FFF2-40B4-BE49-F238E27FC236}">
                  <a16:creationId xmlns:a16="http://schemas.microsoft.com/office/drawing/2014/main" id="{5AC4FBCA-D651-C9C8-9F94-0B7F5BF1468C}"/>
                </a:ext>
              </a:extLst>
            </p:cNvPr>
            <p:cNvSpPr/>
            <p:nvPr/>
          </p:nvSpPr>
          <p:spPr>
            <a:xfrm>
              <a:off x="4949142" y="7568227"/>
              <a:ext cx="1527858" cy="952815"/>
            </a:xfrm>
            <a:prstGeom prst="lef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85091C7-1241-CB11-CC5B-75DD9CF807E2}"/>
                </a:ext>
              </a:extLst>
            </p:cNvPr>
            <p:cNvSpPr txBox="1"/>
            <p:nvPr/>
          </p:nvSpPr>
          <p:spPr>
            <a:xfrm>
              <a:off x="6477000" y="7908699"/>
              <a:ext cx="2789499" cy="2012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Select manage cluster</a:t>
              </a:r>
              <a:endParaRPr lang="en-MY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7680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ACB49A-97ED-CF4E-E5BE-290BD40C7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942652DD-AC0F-7209-987C-A03238DCAA2D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050A44D2-FAD1-B478-B866-3CAD8E2C838C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CCB89086-29EA-31AE-D23C-E2E4E0A93B7E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SETTING UP MQTT - HIVEMQ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D64C0749-9F6C-1E25-3576-CD8837FFA83E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6C4150EE-AB0A-69CD-13AA-6ACD9EDD0322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E80B9F8-9D73-9859-D42E-75C523F8BBB7}"/>
              </a:ext>
            </a:extLst>
          </p:cNvPr>
          <p:cNvGrpSpPr>
            <a:grpSpLocks noChangeAspect="1"/>
          </p:cNvGrpSpPr>
          <p:nvPr/>
        </p:nvGrpSpPr>
        <p:grpSpPr>
          <a:xfrm>
            <a:off x="1595916" y="1647000"/>
            <a:ext cx="16552462" cy="8640000"/>
            <a:chOff x="718818" y="3162300"/>
            <a:chExt cx="10656178" cy="556227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F538354-D06A-D376-902E-8220CF654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8818" y="3162300"/>
              <a:ext cx="7772400" cy="5562277"/>
            </a:xfrm>
            <a:prstGeom prst="rect">
              <a:avLst/>
            </a:prstGeom>
          </p:spPr>
        </p:pic>
        <p:sp>
          <p:nvSpPr>
            <p:cNvPr id="8" name="Left Arrow 7">
              <a:extLst>
                <a:ext uri="{FF2B5EF4-FFF2-40B4-BE49-F238E27FC236}">
                  <a16:creationId xmlns:a16="http://schemas.microsoft.com/office/drawing/2014/main" id="{60591121-2590-F349-9212-2CECC4D53486}"/>
                </a:ext>
              </a:extLst>
            </p:cNvPr>
            <p:cNvSpPr/>
            <p:nvPr/>
          </p:nvSpPr>
          <p:spPr>
            <a:xfrm>
              <a:off x="7960712" y="6064494"/>
              <a:ext cx="1527858" cy="952815"/>
            </a:xfrm>
            <a:prstGeom prst="lef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463F587-906F-3A64-214B-D02E797AF888}"/>
                </a:ext>
              </a:extLst>
            </p:cNvPr>
            <p:cNvSpPr txBox="1"/>
            <p:nvPr/>
          </p:nvSpPr>
          <p:spPr>
            <a:xfrm>
              <a:off x="8585497" y="5804559"/>
              <a:ext cx="2789499" cy="4254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This is the </a:t>
              </a:r>
              <a:r>
                <a:rPr lang="en-MY" sz="2400" dirty="0" err="1">
                  <a:solidFill>
                    <a:srgbClr val="000000"/>
                  </a:solidFill>
                  <a:latin typeface="Menlo" panose="020B0609030804020204" pitchFamily="49" charset="0"/>
                </a:rPr>
                <a:t>url</a:t>
              </a: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 that</a:t>
              </a:r>
            </a:p>
            <a:p>
              <a:pPr>
                <a:lnSpc>
                  <a:spcPts val="1350"/>
                </a:lnSpc>
                <a:buNone/>
              </a:pPr>
              <a:endParaRPr lang="en-MY" sz="2400" dirty="0">
                <a:solidFill>
                  <a:srgbClr val="000000"/>
                </a:solidFill>
                <a:latin typeface="Menlo" panose="020B0609030804020204" pitchFamily="49" charset="0"/>
              </a:endParaRPr>
            </a:p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you will use.</a:t>
              </a:r>
              <a:endParaRPr lang="en-MY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endParaRPr>
            </a:p>
          </p:txBody>
        </p:sp>
        <p:sp>
          <p:nvSpPr>
            <p:cNvPr id="10" name="Left Arrow 9">
              <a:extLst>
                <a:ext uri="{FF2B5EF4-FFF2-40B4-BE49-F238E27FC236}">
                  <a16:creationId xmlns:a16="http://schemas.microsoft.com/office/drawing/2014/main" id="{80905273-0ECF-5465-8F8F-D6E894D5C79C}"/>
                </a:ext>
              </a:extLst>
            </p:cNvPr>
            <p:cNvSpPr/>
            <p:nvPr/>
          </p:nvSpPr>
          <p:spPr>
            <a:xfrm>
              <a:off x="7960712" y="6890604"/>
              <a:ext cx="1527858" cy="952815"/>
            </a:xfrm>
            <a:prstGeom prst="lef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2BE3DF8-3E18-8949-74AD-38268D8BD441}"/>
                </a:ext>
              </a:extLst>
            </p:cNvPr>
            <p:cNvSpPr txBox="1"/>
            <p:nvPr/>
          </p:nvSpPr>
          <p:spPr>
            <a:xfrm>
              <a:off x="8527343" y="7786226"/>
              <a:ext cx="2789499" cy="4254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This is the port you</a:t>
              </a:r>
            </a:p>
            <a:p>
              <a:pPr>
                <a:lnSpc>
                  <a:spcPts val="1350"/>
                </a:lnSpc>
                <a:buNone/>
              </a:pPr>
              <a:endParaRPr lang="en-MY" sz="2400" dirty="0">
                <a:solidFill>
                  <a:srgbClr val="000000"/>
                </a:solidFill>
                <a:latin typeface="Menlo" panose="020B0609030804020204" pitchFamily="49" charset="0"/>
              </a:endParaRPr>
            </a:p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will use.</a:t>
              </a:r>
              <a:endParaRPr lang="en-MY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endParaRPr>
            </a:p>
          </p:txBody>
        </p:sp>
        <p:sp>
          <p:nvSpPr>
            <p:cNvPr id="16" name="Left Arrow 15">
              <a:extLst>
                <a:ext uri="{FF2B5EF4-FFF2-40B4-BE49-F238E27FC236}">
                  <a16:creationId xmlns:a16="http://schemas.microsoft.com/office/drawing/2014/main" id="{3331B5E5-6523-2C86-1EEA-6653995BF923}"/>
                </a:ext>
              </a:extLst>
            </p:cNvPr>
            <p:cNvSpPr/>
            <p:nvPr/>
          </p:nvSpPr>
          <p:spPr>
            <a:xfrm>
              <a:off x="3841089" y="4342762"/>
              <a:ext cx="4650129" cy="952815"/>
            </a:xfrm>
            <a:prstGeom prst="lef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202A4C3-228B-8330-53FC-CB75E6AEBEC8}"/>
                </a:ext>
              </a:extLst>
            </p:cNvPr>
            <p:cNvSpPr txBox="1"/>
            <p:nvPr/>
          </p:nvSpPr>
          <p:spPr>
            <a:xfrm>
              <a:off x="8519796" y="4741320"/>
              <a:ext cx="2789499" cy="1943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Overview tab.</a:t>
              </a:r>
              <a:endParaRPr lang="en-MY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3510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8D3E2F-4BFD-3475-989B-307EE24F00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06B9F014-B05F-BAA2-B4F3-CB1830215517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8055A512-4753-C17A-EDDB-491BC3EC9D32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616EEC6C-791B-AC0A-CEE6-A4A05CD69BD9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SETTING UP MQTT - HIVEMQ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4C43ECB0-C1B8-8866-BA6E-FB803D3C2866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C97A1C75-7533-9ED7-8C31-C968DFA948A7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C29C27C-472F-5094-7189-F435B2910AB3}"/>
              </a:ext>
            </a:extLst>
          </p:cNvPr>
          <p:cNvGrpSpPr>
            <a:grpSpLocks noChangeAspect="1"/>
          </p:cNvGrpSpPr>
          <p:nvPr/>
        </p:nvGrpSpPr>
        <p:grpSpPr>
          <a:xfrm>
            <a:off x="-1547933" y="1647000"/>
            <a:ext cx="14085273" cy="8640000"/>
            <a:chOff x="0" y="1098000"/>
            <a:chExt cx="9644915" cy="5916255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2835523-0026-9632-7874-45A11958AF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098000"/>
              <a:ext cx="6855416" cy="5760000"/>
            </a:xfrm>
            <a:prstGeom prst="rect">
              <a:avLst/>
            </a:prstGeom>
          </p:spPr>
        </p:pic>
        <p:sp>
          <p:nvSpPr>
            <p:cNvPr id="12" name="Left Arrow 11">
              <a:extLst>
                <a:ext uri="{FF2B5EF4-FFF2-40B4-BE49-F238E27FC236}">
                  <a16:creationId xmlns:a16="http://schemas.microsoft.com/office/drawing/2014/main" id="{92431CE7-BCF2-9D32-5A85-E5831CD411FA}"/>
                </a:ext>
              </a:extLst>
            </p:cNvPr>
            <p:cNvSpPr/>
            <p:nvPr/>
          </p:nvSpPr>
          <p:spPr>
            <a:xfrm>
              <a:off x="3185759" y="6061440"/>
              <a:ext cx="4615577" cy="952815"/>
            </a:xfrm>
            <a:prstGeom prst="lef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60EF7E9-A8C2-8C68-8B1A-37B18C2C2E85}"/>
                </a:ext>
              </a:extLst>
            </p:cNvPr>
            <p:cNvSpPr txBox="1"/>
            <p:nvPr/>
          </p:nvSpPr>
          <p:spPr>
            <a:xfrm>
              <a:off x="6855416" y="6061745"/>
              <a:ext cx="2789499" cy="2066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Add credential.</a:t>
              </a:r>
              <a:endParaRPr lang="en-MY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endParaRPr>
            </a:p>
          </p:txBody>
        </p:sp>
        <p:sp>
          <p:nvSpPr>
            <p:cNvPr id="14" name="Left Arrow 13">
              <a:extLst>
                <a:ext uri="{FF2B5EF4-FFF2-40B4-BE49-F238E27FC236}">
                  <a16:creationId xmlns:a16="http://schemas.microsoft.com/office/drawing/2014/main" id="{191DED41-906A-08BC-ED23-0A4571D9E54E}"/>
                </a:ext>
              </a:extLst>
            </p:cNvPr>
            <p:cNvSpPr/>
            <p:nvPr/>
          </p:nvSpPr>
          <p:spPr>
            <a:xfrm>
              <a:off x="4031676" y="2163668"/>
              <a:ext cx="3769661" cy="952815"/>
            </a:xfrm>
            <a:prstGeom prst="lef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63FEB79-8FEA-B7A2-F7FF-CB347AEA5814}"/>
                </a:ext>
              </a:extLst>
            </p:cNvPr>
            <p:cNvSpPr txBox="1"/>
            <p:nvPr/>
          </p:nvSpPr>
          <p:spPr>
            <a:xfrm>
              <a:off x="6855416" y="1899166"/>
              <a:ext cx="2789499" cy="4525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Access Management</a:t>
              </a:r>
            </a:p>
            <a:p>
              <a:pPr>
                <a:lnSpc>
                  <a:spcPts val="1350"/>
                </a:lnSpc>
                <a:buNone/>
              </a:pPr>
              <a:endParaRPr lang="en-MY" sz="2400" dirty="0">
                <a:solidFill>
                  <a:srgbClr val="000000"/>
                </a:solidFill>
                <a:latin typeface="Menlo" panose="020B0609030804020204" pitchFamily="49" charset="0"/>
              </a:endParaRPr>
            </a:p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tab.</a:t>
              </a:r>
              <a:endParaRPr lang="en-MY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7472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A940D-F9E3-9A21-3997-E85A4F908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CF50F7A5-B6E0-8864-11F8-16EB028D5F90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643D4320-4602-B9C7-61AD-AED7B44CAC31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81DE252-1AE1-2AFA-2814-B0604FBCCCCC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SETTING UP MQTT - HIVEMQ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19E56BB-54E1-45F0-4F8F-A77E5B9F3352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985964D-24D5-EA60-7387-DADC3606A5D9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356FFE8-C56A-086E-8C35-6D9AD3861E98}"/>
              </a:ext>
            </a:extLst>
          </p:cNvPr>
          <p:cNvGrpSpPr>
            <a:grpSpLocks noChangeAspect="1"/>
          </p:cNvGrpSpPr>
          <p:nvPr/>
        </p:nvGrpSpPr>
        <p:grpSpPr>
          <a:xfrm>
            <a:off x="-2133600" y="1866900"/>
            <a:ext cx="15340434" cy="8640000"/>
            <a:chOff x="0" y="651743"/>
            <a:chExt cx="11019291" cy="620625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779AD9E-4EAE-0580-5974-CBD4C2DF3F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51743"/>
              <a:ext cx="7772400" cy="6206257"/>
            </a:xfrm>
            <a:prstGeom prst="rect">
              <a:avLst/>
            </a:prstGeom>
          </p:spPr>
        </p:pic>
        <p:sp>
          <p:nvSpPr>
            <p:cNvPr id="8" name="Left Arrow 7">
              <a:extLst>
                <a:ext uri="{FF2B5EF4-FFF2-40B4-BE49-F238E27FC236}">
                  <a16:creationId xmlns:a16="http://schemas.microsoft.com/office/drawing/2014/main" id="{4269AEC5-3137-BA7B-BF1E-A59BB7FE4C0C}"/>
                </a:ext>
              </a:extLst>
            </p:cNvPr>
            <p:cNvSpPr/>
            <p:nvPr/>
          </p:nvSpPr>
          <p:spPr>
            <a:xfrm>
              <a:off x="4294592" y="4691302"/>
              <a:ext cx="3919960" cy="612000"/>
            </a:xfrm>
            <a:prstGeom prst="lef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2D688A4-D190-AA97-EF2C-ACF94DB11A5D}"/>
                </a:ext>
              </a:extLst>
            </p:cNvPr>
            <p:cNvSpPr txBox="1"/>
            <p:nvPr/>
          </p:nvSpPr>
          <p:spPr>
            <a:xfrm>
              <a:off x="8229792" y="4828576"/>
              <a:ext cx="2789499" cy="4747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Set any username you</a:t>
              </a:r>
            </a:p>
            <a:p>
              <a:pPr>
                <a:lnSpc>
                  <a:spcPts val="1350"/>
                </a:lnSpc>
                <a:buNone/>
              </a:pPr>
              <a:endParaRPr lang="en-MY" sz="2400" dirty="0">
                <a:solidFill>
                  <a:srgbClr val="000000"/>
                </a:solidFill>
                <a:latin typeface="Menlo" panose="020B0609030804020204" pitchFamily="49" charset="0"/>
              </a:endParaRPr>
            </a:p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want.</a:t>
              </a:r>
              <a:endParaRPr lang="en-MY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endParaRPr>
            </a:p>
          </p:txBody>
        </p:sp>
        <p:sp>
          <p:nvSpPr>
            <p:cNvPr id="10" name="Left Arrow 9">
              <a:extLst>
                <a:ext uri="{FF2B5EF4-FFF2-40B4-BE49-F238E27FC236}">
                  <a16:creationId xmlns:a16="http://schemas.microsoft.com/office/drawing/2014/main" id="{53A77A4F-791C-28BB-0126-51220288C3FB}"/>
                </a:ext>
              </a:extLst>
            </p:cNvPr>
            <p:cNvSpPr/>
            <p:nvPr/>
          </p:nvSpPr>
          <p:spPr>
            <a:xfrm>
              <a:off x="4309832" y="5458051"/>
              <a:ext cx="3919960" cy="612343"/>
            </a:xfrm>
            <a:prstGeom prst="lef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1B8B5B0-70F9-3E82-764A-5FEEFB1382CC}"/>
                </a:ext>
              </a:extLst>
            </p:cNvPr>
            <p:cNvSpPr txBox="1"/>
            <p:nvPr/>
          </p:nvSpPr>
          <p:spPr>
            <a:xfrm>
              <a:off x="8229792" y="5618637"/>
              <a:ext cx="2789499" cy="4747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Set any password you </a:t>
              </a:r>
            </a:p>
            <a:p>
              <a:pPr>
                <a:lnSpc>
                  <a:spcPts val="1350"/>
                </a:lnSpc>
                <a:buNone/>
              </a:pPr>
              <a:endParaRPr lang="en-MY" sz="2400" dirty="0">
                <a:solidFill>
                  <a:srgbClr val="000000"/>
                </a:solidFill>
                <a:latin typeface="Menlo" panose="020B0609030804020204" pitchFamily="49" charset="0"/>
              </a:endParaRPr>
            </a:p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want.</a:t>
              </a:r>
              <a:endParaRPr lang="en-MY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2513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17310-9E7B-989F-45CE-A60B5F12B4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2256D386-F041-5B6E-344B-2B80959E8CCB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FF892D52-BFE2-6258-7AAD-FDAE4B5F246B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E8D975E1-5922-F45D-3533-BF1F9F299DB8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SETTING UP MQTT - HIVEMQ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8F4FE8AF-E5D4-5C66-4713-7D17FEE286F2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762BAA49-3F13-067A-F541-B14FBDF9950A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82EEBB0-BAA5-9099-BA22-A5705B86C534}"/>
              </a:ext>
            </a:extLst>
          </p:cNvPr>
          <p:cNvGrpSpPr>
            <a:grpSpLocks noChangeAspect="1"/>
          </p:cNvGrpSpPr>
          <p:nvPr/>
        </p:nvGrpSpPr>
        <p:grpSpPr>
          <a:xfrm>
            <a:off x="-2209800" y="1647000"/>
            <a:ext cx="16570211" cy="8640000"/>
            <a:chOff x="0" y="651743"/>
            <a:chExt cx="11909964" cy="6210065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C2257F1-1FBA-56E0-342E-2631ECA049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51743"/>
              <a:ext cx="7772400" cy="6206257"/>
            </a:xfrm>
            <a:prstGeom prst="rect">
              <a:avLst/>
            </a:prstGeom>
          </p:spPr>
        </p:pic>
        <p:sp>
          <p:nvSpPr>
            <p:cNvPr id="13" name="Left Arrow 12">
              <a:extLst>
                <a:ext uri="{FF2B5EF4-FFF2-40B4-BE49-F238E27FC236}">
                  <a16:creationId xmlns:a16="http://schemas.microsoft.com/office/drawing/2014/main" id="{981CF570-C279-9397-1A3E-C18C299A8C14}"/>
                </a:ext>
              </a:extLst>
            </p:cNvPr>
            <p:cNvSpPr/>
            <p:nvPr/>
          </p:nvSpPr>
          <p:spPr>
            <a:xfrm>
              <a:off x="6575964" y="4711264"/>
              <a:ext cx="2362392" cy="612000"/>
            </a:xfrm>
            <a:prstGeom prst="lef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2D83669-F1E4-204B-FF76-A363DA144A76}"/>
                </a:ext>
              </a:extLst>
            </p:cNvPr>
            <p:cNvSpPr txBox="1"/>
            <p:nvPr/>
          </p:nvSpPr>
          <p:spPr>
            <a:xfrm>
              <a:off x="8938356" y="4810075"/>
              <a:ext cx="2971608" cy="475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Select publish and </a:t>
              </a:r>
            </a:p>
            <a:p>
              <a:pPr>
                <a:lnSpc>
                  <a:spcPts val="1350"/>
                </a:lnSpc>
                <a:buNone/>
              </a:pPr>
              <a:endParaRPr lang="en-MY" sz="2400" dirty="0">
                <a:solidFill>
                  <a:srgbClr val="000000"/>
                </a:solidFill>
                <a:latin typeface="Menlo" panose="020B0609030804020204" pitchFamily="49" charset="0"/>
              </a:endParaRPr>
            </a:p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subscribe.</a:t>
              </a:r>
              <a:endParaRPr lang="en-MY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endParaRPr>
            </a:p>
          </p:txBody>
        </p:sp>
        <p:sp>
          <p:nvSpPr>
            <p:cNvPr id="17" name="Left Arrow 16">
              <a:extLst>
                <a:ext uri="{FF2B5EF4-FFF2-40B4-BE49-F238E27FC236}">
                  <a16:creationId xmlns:a16="http://schemas.microsoft.com/office/drawing/2014/main" id="{806216CE-F4E7-39F3-FFC3-8F75EDAEC8B4}"/>
                </a:ext>
              </a:extLst>
            </p:cNvPr>
            <p:cNvSpPr/>
            <p:nvPr/>
          </p:nvSpPr>
          <p:spPr>
            <a:xfrm>
              <a:off x="6575964" y="5466884"/>
              <a:ext cx="2377632" cy="612343"/>
            </a:xfrm>
            <a:prstGeom prst="lef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D704B30-5A26-D622-910C-AB47CACA9FC7}"/>
                </a:ext>
              </a:extLst>
            </p:cNvPr>
            <p:cNvSpPr txBox="1"/>
            <p:nvPr/>
          </p:nvSpPr>
          <p:spPr>
            <a:xfrm>
              <a:off x="8953596" y="5637122"/>
              <a:ext cx="2789499" cy="475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Password must be</a:t>
              </a:r>
            </a:p>
            <a:p>
              <a:pPr>
                <a:lnSpc>
                  <a:spcPts val="1350"/>
                </a:lnSpc>
                <a:buNone/>
              </a:pPr>
              <a:endParaRPr lang="en-MY" sz="2400" dirty="0">
                <a:solidFill>
                  <a:srgbClr val="000000"/>
                </a:solidFill>
                <a:latin typeface="Menlo" panose="020B0609030804020204" pitchFamily="49" charset="0"/>
              </a:endParaRPr>
            </a:p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same.</a:t>
              </a:r>
              <a:endParaRPr lang="en-MY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endParaRPr>
            </a:p>
          </p:txBody>
        </p:sp>
        <p:sp>
          <p:nvSpPr>
            <p:cNvPr id="19" name="Left Arrow 18">
              <a:extLst>
                <a:ext uri="{FF2B5EF4-FFF2-40B4-BE49-F238E27FC236}">
                  <a16:creationId xmlns:a16="http://schemas.microsoft.com/office/drawing/2014/main" id="{71BAAD7F-C12A-3E02-9698-8C31F7FCC2FC}"/>
                </a:ext>
              </a:extLst>
            </p:cNvPr>
            <p:cNvSpPr/>
            <p:nvPr/>
          </p:nvSpPr>
          <p:spPr>
            <a:xfrm>
              <a:off x="2910840" y="6249465"/>
              <a:ext cx="6027516" cy="612343"/>
            </a:xfrm>
            <a:prstGeom prst="lef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9833E3B-09AB-AFA0-5196-5779299D447E}"/>
                </a:ext>
              </a:extLst>
            </p:cNvPr>
            <p:cNvSpPr txBox="1"/>
            <p:nvPr/>
          </p:nvSpPr>
          <p:spPr>
            <a:xfrm>
              <a:off x="8938356" y="6507495"/>
              <a:ext cx="1029660" cy="2169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Save.</a:t>
              </a:r>
              <a:endParaRPr lang="en-MY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97808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A9845-E5CA-1B63-29E5-59B7B89022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8413463B-4D45-6437-539B-F1E6FABF7BA1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7F57FD81-8327-4379-8899-1D388634C589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7DB4105D-F8DE-EA1D-3D0B-B4799382E7D7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SETTING UP MQTT - HIVEMQ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F7310D42-AF94-1035-517C-049BEE585A66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7418BF6-1921-167E-76C7-A95DFD42FE37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B387E07-8022-E06B-B1BE-C2765E677F99}"/>
              </a:ext>
            </a:extLst>
          </p:cNvPr>
          <p:cNvGrpSpPr>
            <a:grpSpLocks noChangeAspect="1"/>
          </p:cNvGrpSpPr>
          <p:nvPr/>
        </p:nvGrpSpPr>
        <p:grpSpPr>
          <a:xfrm>
            <a:off x="-1551729" y="1655792"/>
            <a:ext cx="15214040" cy="8640000"/>
            <a:chOff x="0" y="1098000"/>
            <a:chExt cx="10142693" cy="5760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4F05663-28FC-52B5-78D6-ADBA555C2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098000"/>
              <a:ext cx="7171085" cy="57600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88A62F2-7BF9-D533-F1A6-8C1C3E3BF1AF}"/>
                </a:ext>
              </a:extLst>
            </p:cNvPr>
            <p:cNvSpPr txBox="1"/>
            <p:nvPr/>
          </p:nvSpPr>
          <p:spPr>
            <a:xfrm>
              <a:off x="7171085" y="5624065"/>
              <a:ext cx="2971608" cy="2012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  <a:buNone/>
              </a:pPr>
              <a:r>
                <a:rPr lang="en-MY" sz="2400" dirty="0">
                  <a:solidFill>
                    <a:srgbClr val="000000"/>
                  </a:solidFill>
                  <a:latin typeface="Menlo" panose="020B0609030804020204" pitchFamily="49" charset="0"/>
                </a:rPr>
                <a:t>Credential created.</a:t>
              </a:r>
              <a:endParaRPr lang="en-MY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78259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E892EA-25BC-FEF7-D1AC-62C880520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C2C9C94A-BBC0-6863-9FBD-27CD9ED45407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5F394833-4354-A0D3-FCBC-7F2CF0B4AE92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D1CFB1EA-CEF2-392C-B58C-31B47AF60BB0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SETTING UP MQTT - HIVEMQ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FE68563A-C9B0-89BC-52A2-FA7A850F7CAF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56D13900-F2A3-5233-595F-BFC605750EE0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BF499C9-0990-3100-AD70-9894D64ADAF7}"/>
              </a:ext>
            </a:extLst>
          </p:cNvPr>
          <p:cNvGrpSpPr>
            <a:grpSpLocks noChangeAspect="1"/>
          </p:cNvGrpSpPr>
          <p:nvPr/>
        </p:nvGrpSpPr>
        <p:grpSpPr>
          <a:xfrm>
            <a:off x="-2758421" y="1459231"/>
            <a:ext cx="19485674" cy="8640000"/>
            <a:chOff x="0" y="1875262"/>
            <a:chExt cx="11237501" cy="498273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52BD73C-ECD8-9EB8-6E61-BE000B757B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875262"/>
              <a:ext cx="7772400" cy="4982738"/>
            </a:xfrm>
            <a:prstGeom prst="rect">
              <a:avLst/>
            </a:prstGeom>
          </p:spPr>
        </p:pic>
        <p:sp>
          <p:nvSpPr>
            <p:cNvPr id="11" name="Left Arrow 10">
              <a:extLst>
                <a:ext uri="{FF2B5EF4-FFF2-40B4-BE49-F238E27FC236}">
                  <a16:creationId xmlns:a16="http://schemas.microsoft.com/office/drawing/2014/main" id="{6F613815-F10B-DA6E-8C01-AD0D9C01D8AD}"/>
                </a:ext>
              </a:extLst>
            </p:cNvPr>
            <p:cNvSpPr/>
            <p:nvPr/>
          </p:nvSpPr>
          <p:spPr>
            <a:xfrm>
              <a:off x="7353204" y="5637122"/>
              <a:ext cx="1074516" cy="612343"/>
            </a:xfrm>
            <a:prstGeom prst="lef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27495C3-08C8-2ECB-988E-1EE4F6A25729}"/>
                </a:ext>
              </a:extLst>
            </p:cNvPr>
            <p:cNvSpPr txBox="1"/>
            <p:nvPr/>
          </p:nvSpPr>
          <p:spPr>
            <a:xfrm>
              <a:off x="7865515" y="5362366"/>
              <a:ext cx="2789499" cy="3811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  <a:buNone/>
              </a:pPr>
              <a:r>
                <a:rPr lang="en-MY" sz="2400" b="0" dirty="0">
                  <a:solidFill>
                    <a:srgbClr val="000000"/>
                  </a:solidFill>
                  <a:effectLst/>
                  <a:latin typeface="Menlo" panose="020B0609030804020204" pitchFamily="49" charset="0"/>
                </a:rPr>
                <a:t>Username &amp; Password same </a:t>
              </a:r>
            </a:p>
            <a:p>
              <a:pPr>
                <a:lnSpc>
                  <a:spcPts val="1350"/>
                </a:lnSpc>
                <a:buNone/>
              </a:pPr>
              <a:endParaRPr lang="en-MY" sz="2400" dirty="0">
                <a:solidFill>
                  <a:srgbClr val="000000"/>
                </a:solidFill>
                <a:latin typeface="Menlo" panose="020B0609030804020204" pitchFamily="49" charset="0"/>
              </a:endParaRPr>
            </a:p>
            <a:p>
              <a:pPr>
                <a:lnSpc>
                  <a:spcPts val="1350"/>
                </a:lnSpc>
                <a:buNone/>
              </a:pPr>
              <a:r>
                <a:rPr lang="en-MY" sz="2400" b="0" dirty="0">
                  <a:solidFill>
                    <a:srgbClr val="000000"/>
                  </a:solidFill>
                  <a:effectLst/>
                  <a:latin typeface="Menlo" panose="020B0609030804020204" pitchFamily="49" charset="0"/>
                </a:rPr>
                <a:t>as we set just now.</a:t>
              </a:r>
            </a:p>
          </p:txBody>
        </p:sp>
        <p:sp>
          <p:nvSpPr>
            <p:cNvPr id="13" name="Left Arrow 12">
              <a:extLst>
                <a:ext uri="{FF2B5EF4-FFF2-40B4-BE49-F238E27FC236}">
                  <a16:creationId xmlns:a16="http://schemas.microsoft.com/office/drawing/2014/main" id="{073CE041-2A1D-3116-F3CF-11DA4AFF6ECB}"/>
                </a:ext>
              </a:extLst>
            </p:cNvPr>
            <p:cNvSpPr/>
            <p:nvPr/>
          </p:nvSpPr>
          <p:spPr>
            <a:xfrm>
              <a:off x="3246120" y="6150552"/>
              <a:ext cx="5181600" cy="612343"/>
            </a:xfrm>
            <a:prstGeom prst="lef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1E73A7B-CB03-32C6-03A5-58DD3072DEB3}"/>
                </a:ext>
              </a:extLst>
            </p:cNvPr>
            <p:cNvSpPr txBox="1"/>
            <p:nvPr/>
          </p:nvSpPr>
          <p:spPr>
            <a:xfrm>
              <a:off x="8448002" y="6314052"/>
              <a:ext cx="2789499" cy="3811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  <a:buNone/>
              </a:pPr>
              <a:r>
                <a:rPr lang="en-MY" sz="2400" b="0" dirty="0">
                  <a:solidFill>
                    <a:srgbClr val="000000"/>
                  </a:solidFill>
                  <a:effectLst/>
                  <a:latin typeface="Menlo" panose="020B0609030804020204" pitchFamily="49" charset="0"/>
                </a:rPr>
                <a:t>Must connect when we want </a:t>
              </a:r>
            </a:p>
            <a:p>
              <a:pPr>
                <a:lnSpc>
                  <a:spcPts val="1350"/>
                </a:lnSpc>
                <a:buNone/>
              </a:pPr>
              <a:endParaRPr lang="en-MY" sz="2400" dirty="0">
                <a:solidFill>
                  <a:srgbClr val="000000"/>
                </a:solidFill>
                <a:latin typeface="Menlo" panose="020B0609030804020204" pitchFamily="49" charset="0"/>
              </a:endParaRPr>
            </a:p>
            <a:p>
              <a:pPr>
                <a:lnSpc>
                  <a:spcPts val="1350"/>
                </a:lnSpc>
                <a:buNone/>
              </a:pPr>
              <a:r>
                <a:rPr lang="en-MY" sz="2400" b="0" dirty="0">
                  <a:solidFill>
                    <a:srgbClr val="000000"/>
                  </a:solidFill>
                  <a:effectLst/>
                  <a:latin typeface="Menlo" panose="020B0609030804020204" pitchFamily="49" charset="0"/>
                </a:rPr>
                <a:t>to use.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22701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5A0A4C-587C-92DB-B1B4-1E22E306D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763C186C-B367-3905-3AD0-B05AEF5EF206}"/>
              </a:ext>
            </a:extLst>
          </p:cNvPr>
          <p:cNvSpPr txBox="1"/>
          <p:nvPr/>
        </p:nvSpPr>
        <p:spPr>
          <a:xfrm>
            <a:off x="10896063" y="6873557"/>
            <a:ext cx="5981631" cy="10649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16"/>
              </a:lnSpc>
            </a:pPr>
            <a:r>
              <a:rPr lang="en-US" sz="6930" b="1" dirty="0">
                <a:solidFill>
                  <a:srgbClr val="191919"/>
                </a:solidFill>
                <a:latin typeface="Poppins Bold"/>
                <a:ea typeface="Poppins Bold"/>
                <a:cs typeface="Poppins Bold"/>
                <a:sym typeface="Poppins Bold"/>
              </a:rPr>
              <a:t>Node-RED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6015D434-0A16-F7A5-1FC3-3DB18DEAE931}"/>
              </a:ext>
            </a:extLst>
          </p:cNvPr>
          <p:cNvSpPr/>
          <p:nvPr/>
        </p:nvSpPr>
        <p:spPr>
          <a:xfrm>
            <a:off x="10802692" y="8234182"/>
            <a:ext cx="6456608" cy="0"/>
          </a:xfrm>
          <a:prstGeom prst="line">
            <a:avLst/>
          </a:prstGeom>
          <a:ln w="76200" cap="flat">
            <a:solidFill>
              <a:srgbClr val="90104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49884A1B-A93C-ED10-4338-515F0CB9C216}"/>
              </a:ext>
            </a:extLst>
          </p:cNvPr>
          <p:cNvSpPr/>
          <p:nvPr/>
        </p:nvSpPr>
        <p:spPr>
          <a:xfrm>
            <a:off x="-4128503" y="0"/>
            <a:ext cx="13155787" cy="10767015"/>
          </a:xfrm>
          <a:custGeom>
            <a:avLst/>
            <a:gdLst/>
            <a:ahLst/>
            <a:cxnLst/>
            <a:rect l="l" t="t" r="r" b="b"/>
            <a:pathLst>
              <a:path w="13155787" h="10767015">
                <a:moveTo>
                  <a:pt x="0" y="0"/>
                </a:moveTo>
                <a:lnTo>
                  <a:pt x="13155787" y="0"/>
                </a:lnTo>
                <a:lnTo>
                  <a:pt x="13155787" y="10767015"/>
                </a:lnTo>
                <a:lnTo>
                  <a:pt x="0" y="107670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694" r="-1511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D909F5E3-7BD8-E068-5F84-DA39AF66DA29}"/>
              </a:ext>
            </a:extLst>
          </p:cNvPr>
          <p:cNvSpPr/>
          <p:nvPr/>
        </p:nvSpPr>
        <p:spPr>
          <a:xfrm>
            <a:off x="13681434" y="1028700"/>
            <a:ext cx="3196261" cy="975792"/>
          </a:xfrm>
          <a:custGeom>
            <a:avLst/>
            <a:gdLst/>
            <a:ahLst/>
            <a:cxnLst/>
            <a:rect l="l" t="t" r="r" b="b"/>
            <a:pathLst>
              <a:path w="3196261" h="975792">
                <a:moveTo>
                  <a:pt x="0" y="0"/>
                </a:moveTo>
                <a:lnTo>
                  <a:pt x="3196260" y="0"/>
                </a:lnTo>
                <a:lnTo>
                  <a:pt x="3196260" y="975792"/>
                </a:lnTo>
                <a:lnTo>
                  <a:pt x="0" y="9757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6166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D21C2-01AF-3EED-6489-09383A2AF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A348ABA8-F7BA-7AF2-8BF7-30D0E1F20E08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67F7733B-2796-985A-2122-68B95F8E81E1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CDB78A17-2235-E084-76E5-A6D78E36BC90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Node-RED Installation Guide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DCA95DCA-2256-CFD1-DCD8-1538B115C65C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58EFC2BE-0DBA-736B-F9D9-82ED17FD8704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3A63EA-803F-AE88-FA97-0EE7EB4DD660}"/>
              </a:ext>
            </a:extLst>
          </p:cNvPr>
          <p:cNvSpPr txBox="1"/>
          <p:nvPr/>
        </p:nvSpPr>
        <p:spPr>
          <a:xfrm>
            <a:off x="347679" y="4681835"/>
            <a:ext cx="17592643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5400" dirty="0">
                <a:hlinkClick r:id="rId3"/>
              </a:rPr>
              <a:t>https://www.influxdata.com/blog/guide-installing-node-red/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187768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FA0F4-506E-17C7-0FA6-B9F8EAA4C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A5A66777-8214-4842-1764-943F3063F13D}"/>
              </a:ext>
            </a:extLst>
          </p:cNvPr>
          <p:cNvSpPr txBox="1"/>
          <p:nvPr/>
        </p:nvSpPr>
        <p:spPr>
          <a:xfrm>
            <a:off x="10896063" y="6873557"/>
            <a:ext cx="5981631" cy="10649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16"/>
              </a:lnSpc>
            </a:pPr>
            <a:r>
              <a:rPr lang="en-US" sz="6930" b="1" dirty="0">
                <a:solidFill>
                  <a:srgbClr val="191919"/>
                </a:solidFill>
                <a:latin typeface="Poppins Bold"/>
                <a:ea typeface="Poppins Bold"/>
                <a:cs typeface="Poppins Bold"/>
                <a:sym typeface="Poppins Bold"/>
              </a:rPr>
              <a:t>Brief Intro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1A33BAB1-8AB9-1466-D05B-CF71FF8D4BC0}"/>
              </a:ext>
            </a:extLst>
          </p:cNvPr>
          <p:cNvSpPr/>
          <p:nvPr/>
        </p:nvSpPr>
        <p:spPr>
          <a:xfrm>
            <a:off x="10802692" y="8234182"/>
            <a:ext cx="6456608" cy="0"/>
          </a:xfrm>
          <a:prstGeom prst="line">
            <a:avLst/>
          </a:prstGeom>
          <a:ln w="76200" cap="flat">
            <a:solidFill>
              <a:srgbClr val="90104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3EB6497-BD51-0DCB-B342-9D25FE5A9F34}"/>
              </a:ext>
            </a:extLst>
          </p:cNvPr>
          <p:cNvSpPr/>
          <p:nvPr/>
        </p:nvSpPr>
        <p:spPr>
          <a:xfrm>
            <a:off x="-4128503" y="0"/>
            <a:ext cx="13155787" cy="10767015"/>
          </a:xfrm>
          <a:custGeom>
            <a:avLst/>
            <a:gdLst/>
            <a:ahLst/>
            <a:cxnLst/>
            <a:rect l="l" t="t" r="r" b="b"/>
            <a:pathLst>
              <a:path w="13155787" h="10767015">
                <a:moveTo>
                  <a:pt x="0" y="0"/>
                </a:moveTo>
                <a:lnTo>
                  <a:pt x="13155787" y="0"/>
                </a:lnTo>
                <a:lnTo>
                  <a:pt x="13155787" y="10767015"/>
                </a:lnTo>
                <a:lnTo>
                  <a:pt x="0" y="107670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694" r="-1511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423A7E97-41A7-3D34-5534-750644CE1F37}"/>
              </a:ext>
            </a:extLst>
          </p:cNvPr>
          <p:cNvSpPr/>
          <p:nvPr/>
        </p:nvSpPr>
        <p:spPr>
          <a:xfrm>
            <a:off x="13681434" y="1028700"/>
            <a:ext cx="3196261" cy="975792"/>
          </a:xfrm>
          <a:custGeom>
            <a:avLst/>
            <a:gdLst/>
            <a:ahLst/>
            <a:cxnLst/>
            <a:rect l="l" t="t" r="r" b="b"/>
            <a:pathLst>
              <a:path w="3196261" h="975792">
                <a:moveTo>
                  <a:pt x="0" y="0"/>
                </a:moveTo>
                <a:lnTo>
                  <a:pt x="3196260" y="0"/>
                </a:lnTo>
                <a:lnTo>
                  <a:pt x="3196260" y="975792"/>
                </a:lnTo>
                <a:lnTo>
                  <a:pt x="0" y="9757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9498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352AF2-EE85-207B-83C7-4B090114A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29CB1047-A010-435F-6E91-108B5688B294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61958EDD-B346-F7FF-E52E-890CFD2FDCE6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13D160B7-D17D-5899-3E8C-4854B42D90C1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Node-RED RUN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1F621A9C-0286-0033-CF56-F5AA042CAF7A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151B86E2-FBA0-AB19-16A0-7A461A7CEAC7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1AA6409-9E33-5893-8747-7B8079D1EB16}"/>
              </a:ext>
            </a:extLst>
          </p:cNvPr>
          <p:cNvGrpSpPr/>
          <p:nvPr/>
        </p:nvGrpSpPr>
        <p:grpSpPr>
          <a:xfrm>
            <a:off x="3356349" y="3195299"/>
            <a:ext cx="11575302" cy="1440000"/>
            <a:chOff x="941019" y="3195299"/>
            <a:chExt cx="11575302" cy="1440000"/>
          </a:xfrm>
        </p:grpSpPr>
        <p:pic>
          <p:nvPicPr>
            <p:cNvPr id="8" name="Picture 7" descr="A white apple with a bite taken out of it&#10;&#10;AI-generated content may be incorrect.">
              <a:extLst>
                <a:ext uri="{FF2B5EF4-FFF2-40B4-BE49-F238E27FC236}">
                  <a16:creationId xmlns:a16="http://schemas.microsoft.com/office/drawing/2014/main" id="{D1599CB3-E05D-F2EC-8CA1-1022D0C690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7692" t="10816" r="20277" b="8323"/>
            <a:stretch/>
          </p:blipFill>
          <p:spPr>
            <a:xfrm>
              <a:off x="941019" y="3195299"/>
              <a:ext cx="1104658" cy="1440000"/>
            </a:xfrm>
            <a:prstGeom prst="rect">
              <a:avLst/>
            </a:prstGeom>
          </p:spPr>
        </p:pic>
        <p:pic>
          <p:nvPicPr>
            <p:cNvPr id="9" name="Picture 8" descr="A blue square with white squares&#10;&#10;AI-generated content may be incorrect.">
              <a:extLst>
                <a:ext uri="{FF2B5EF4-FFF2-40B4-BE49-F238E27FC236}">
                  <a16:creationId xmlns:a16="http://schemas.microsoft.com/office/drawing/2014/main" id="{488F3B63-8C20-33D0-72E0-BF4559DD8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5932" t="25436" r="25248" b="26154"/>
            <a:stretch/>
          </p:blipFill>
          <p:spPr>
            <a:xfrm>
              <a:off x="6898349" y="3195299"/>
              <a:ext cx="1452203" cy="144000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72DF833-2C7F-73E3-2F19-CDD4F59C51C9}"/>
                </a:ext>
              </a:extLst>
            </p:cNvPr>
            <p:cNvSpPr txBox="1"/>
            <p:nvPr/>
          </p:nvSpPr>
          <p:spPr>
            <a:xfrm>
              <a:off x="2558807" y="3640737"/>
              <a:ext cx="3826412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en-US" sz="36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sudo</a:t>
              </a:r>
              <a:r>
                <a:rPr lang="en-US" sz="36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node-red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7986CBD-0899-CE27-6E3E-4BAC4F19789E}"/>
                </a:ext>
              </a:extLst>
            </p:cNvPr>
            <p:cNvSpPr txBox="1"/>
            <p:nvPr/>
          </p:nvSpPr>
          <p:spPr>
            <a:xfrm>
              <a:off x="8689909" y="3592133"/>
              <a:ext cx="3826412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en-US" sz="36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node-red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0F03DCE-2914-6BD6-B261-FCBED8EAEDF1}"/>
              </a:ext>
            </a:extLst>
          </p:cNvPr>
          <p:cNvSpPr txBox="1"/>
          <p:nvPr/>
        </p:nvSpPr>
        <p:spPr>
          <a:xfrm>
            <a:off x="5942719" y="7450626"/>
            <a:ext cx="64025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MY" sz="3600" dirty="0">
                <a:effectLst/>
                <a:latin typeface="Menlo" panose="020B0609030804020204" pitchFamily="49" charset="0"/>
              </a:rPr>
              <a:t>http://127.0.0.1:1880/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16BFF9C-2653-1110-DB20-81BFF0864039}"/>
              </a:ext>
            </a:extLst>
          </p:cNvPr>
          <p:cNvSpPr txBox="1">
            <a:spLocks/>
          </p:cNvSpPr>
          <p:nvPr/>
        </p:nvSpPr>
        <p:spPr>
          <a:xfrm>
            <a:off x="3048000" y="5524500"/>
            <a:ext cx="12192000" cy="986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Once loaded, copy the IP address given and paste it into the browser.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Usually, the address is as follows:</a:t>
            </a:r>
          </a:p>
        </p:txBody>
      </p:sp>
    </p:spTree>
    <p:extLst>
      <p:ext uri="{BB962C8B-B14F-4D97-AF65-F5344CB8AC3E}">
        <p14:creationId xmlns:p14="http://schemas.microsoft.com/office/powerpoint/2010/main" val="24629959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A71A94-03F9-A700-8243-83180333E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3D8CF4C3-1336-0D23-BB0A-A2F513182B07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73FCB925-4F48-B692-5E38-A12AC840586B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39E9A76A-2708-B840-9120-A6A476069AF7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Node-RED FLOW INTERFACE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78A4CFD-5B4C-E7E4-DC1C-BEA63DF8DB9C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CDA08257-A634-6FFD-D78B-F76911F1D06E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2117C47-5416-8CBE-C6EC-04832A0E3EEB}"/>
              </a:ext>
            </a:extLst>
          </p:cNvPr>
          <p:cNvGrpSpPr/>
          <p:nvPr/>
        </p:nvGrpSpPr>
        <p:grpSpPr>
          <a:xfrm>
            <a:off x="1832613" y="1599755"/>
            <a:ext cx="14622775" cy="7963345"/>
            <a:chOff x="163853" y="1790700"/>
            <a:chExt cx="11160541" cy="607786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79A1180-1E7C-8920-AC89-EDD8D14170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6800" y="1790700"/>
              <a:ext cx="10257594" cy="6077864"/>
            </a:xfrm>
            <a:prstGeom prst="rect">
              <a:avLst/>
            </a:prstGeom>
          </p:spPr>
        </p:pic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04F3A30B-249F-CF48-58F8-8AD7B50692EB}"/>
                </a:ext>
              </a:extLst>
            </p:cNvPr>
            <p:cNvSpPr/>
            <p:nvPr/>
          </p:nvSpPr>
          <p:spPr>
            <a:xfrm>
              <a:off x="967698" y="3013954"/>
              <a:ext cx="1701479" cy="4375230"/>
            </a:xfrm>
            <a:prstGeom prst="roundRect">
              <a:avLst/>
            </a:pr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A3AD84D-F2C8-0FD6-F998-A22985D6024F}"/>
                </a:ext>
              </a:extLst>
            </p:cNvPr>
            <p:cNvSpPr txBox="1"/>
            <p:nvPr/>
          </p:nvSpPr>
          <p:spPr>
            <a:xfrm>
              <a:off x="163853" y="4829632"/>
              <a:ext cx="838691" cy="352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Nodes</a:t>
              </a:r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A6A35EB-79A0-6689-FB24-DCC8CD593C40}"/>
                </a:ext>
              </a:extLst>
            </p:cNvPr>
            <p:cNvSpPr/>
            <p:nvPr/>
          </p:nvSpPr>
          <p:spPr>
            <a:xfrm>
              <a:off x="2842190" y="3013954"/>
              <a:ext cx="5394410" cy="4375230"/>
            </a:xfrm>
            <a:prstGeom prst="roundRect">
              <a:avLst>
                <a:gd name="adj" fmla="val 6085"/>
              </a:avLst>
            </a:pr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24A156F-9A61-5B07-2DB6-DBA24A172D13}"/>
                </a:ext>
              </a:extLst>
            </p:cNvPr>
            <p:cNvSpPr txBox="1"/>
            <p:nvPr/>
          </p:nvSpPr>
          <p:spPr>
            <a:xfrm>
              <a:off x="5120049" y="7074876"/>
              <a:ext cx="656911" cy="352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Flow</a:t>
              </a: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10C9877F-35E4-CD9B-5499-760499BFF2CF}"/>
                </a:ext>
              </a:extLst>
            </p:cNvPr>
            <p:cNvSpPr/>
            <p:nvPr/>
          </p:nvSpPr>
          <p:spPr>
            <a:xfrm>
              <a:off x="8409613" y="3013954"/>
              <a:ext cx="2914781" cy="4375230"/>
            </a:xfrm>
            <a:prstGeom prst="roundRect">
              <a:avLst>
                <a:gd name="adj" fmla="val 12299"/>
              </a:avLst>
            </a:pr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6FC20F5-74B5-EC00-381A-D3D7EF84E539}"/>
                </a:ext>
              </a:extLst>
            </p:cNvPr>
            <p:cNvSpPr txBox="1"/>
            <p:nvPr/>
          </p:nvSpPr>
          <p:spPr>
            <a:xfrm>
              <a:off x="8670756" y="7019852"/>
              <a:ext cx="2318905" cy="352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Configuration/Output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66871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6641C-05E2-5AF9-9BF1-36F4E6DB6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6EEC8EE4-AE8E-8903-4489-E63EA69CA17B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0CCAD7EF-3041-6EC5-913C-B4641E14E4CB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6AB1DAF0-1193-15BD-C696-AD8502A7B29B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Node-RED FLOW INTERFACE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7087AE8-0926-B2D3-BDD6-033CA4624565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9D59B6D7-99A3-1356-9CD6-A9849080B959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BBDABC7-4D93-80D3-1EE3-5298411199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2019300"/>
            <a:ext cx="7772400" cy="74191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FF73CE-8E50-2440-D028-CDCA08384B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019300"/>
            <a:ext cx="5003260" cy="7416000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09F0EBBA-F7DA-0E90-17A6-235737FC7646}"/>
              </a:ext>
            </a:extLst>
          </p:cNvPr>
          <p:cNvSpPr/>
          <p:nvPr/>
        </p:nvSpPr>
        <p:spPr>
          <a:xfrm>
            <a:off x="6781800" y="3619500"/>
            <a:ext cx="6477000" cy="3047999"/>
          </a:xfrm>
          <a:prstGeom prst="roundRect">
            <a:avLst>
              <a:gd name="adj" fmla="val 6085"/>
            </a:avLst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856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DDC666-62FE-FAEA-871F-BB8FFDC622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8106F4E1-3521-03B3-7CE1-96A35BD07DF7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0FE2E614-65BD-5735-021E-46A6BA3EF645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BFA9333-9E40-BBF7-BBB8-84F25E3A51F0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Node-RED FLOW INTERFACE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0D922CAC-EBB6-F1B4-5303-45161A8DF8B6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27019A6-8340-65DD-E511-856E3F3DA99A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7DA2C1-412E-19F0-E8B8-8EE8D0F7F9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9710"/>
          <a:stretch>
            <a:fillRect/>
          </a:stretch>
        </p:blipFill>
        <p:spPr>
          <a:xfrm>
            <a:off x="457200" y="2175412"/>
            <a:ext cx="5396323" cy="756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34CABF6-0A38-B53C-4FA3-3FE2D3638D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9885" y="2662398"/>
            <a:ext cx="7772400" cy="65860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F76B4D6-2042-E579-FA98-7799F69079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2447" y="3452241"/>
            <a:ext cx="7772400" cy="500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152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5FC0FC2-642F-DC99-6FD1-04E5D919FD6B}"/>
              </a:ext>
            </a:extLst>
          </p:cNvPr>
          <p:cNvSpPr txBox="1"/>
          <p:nvPr/>
        </p:nvSpPr>
        <p:spPr>
          <a:xfrm>
            <a:off x="4572000" y="4964850"/>
            <a:ext cx="104394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https://</a:t>
            </a:r>
            <a:r>
              <a:rPr lang="en-US" sz="4400" dirty="0" err="1"/>
              <a:t>github.com</a:t>
            </a:r>
            <a:r>
              <a:rPr lang="en-US" sz="4400" dirty="0"/>
              <a:t>/</a:t>
            </a:r>
            <a:r>
              <a:rPr lang="en-US" sz="4400" dirty="0" err="1"/>
              <a:t>xXMarifFXx</a:t>
            </a:r>
            <a:r>
              <a:rPr lang="en-US" sz="4400" dirty="0"/>
              <a:t>/N-R_ESP32</a:t>
            </a:r>
          </a:p>
        </p:txBody>
      </p:sp>
    </p:spTree>
    <p:extLst>
      <p:ext uri="{BB962C8B-B14F-4D97-AF65-F5344CB8AC3E}">
        <p14:creationId xmlns:p14="http://schemas.microsoft.com/office/powerpoint/2010/main" val="33860250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C4106B-12F4-4A81-140E-51AE85814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24CC40B3-BF41-5109-4120-FB4008456CB6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A86F65A5-D764-8D61-A4A8-9F38A567CC10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6C3E68F3-4CDC-4B5E-5FFD-8CB9A4CCF585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Node-RED FLOW INTERFACE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C7EE2782-BCCF-8C1E-47DB-7C54A8338F06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4F55FFE0-72A6-97F1-A350-EE993440E120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84BD20-A2F7-643F-F2D6-DD379A19AD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150" y="2263833"/>
            <a:ext cx="8477938" cy="66009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2359A1-E459-769D-0CF8-8E33CA79C2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6012" y="2263833"/>
            <a:ext cx="9315838" cy="6600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8560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750E4-9142-0994-2AB5-0844CBD75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1BB57D6F-C917-578D-4A09-7BDB10182DB0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3654436F-1D36-1A97-2D37-AD0166BD8C8B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20E9401A-1DB2-9284-335A-EC186731916C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Node-RED FLOW INTERFACE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3AC8231-4F9B-04DA-1939-213AD4142E39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E7A76758-935C-89FB-8CE6-D884CC7F0DE8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1897E6-8810-911E-E0B2-DD2BACA63D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226" y="2013702"/>
            <a:ext cx="7772400" cy="75768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015C67F-5094-C963-9EF6-FD54392C13B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4609"/>
          <a:stretch>
            <a:fillRect/>
          </a:stretch>
        </p:blipFill>
        <p:spPr>
          <a:xfrm>
            <a:off x="9372600" y="2013701"/>
            <a:ext cx="7772400" cy="7576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7564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B2CE5D-356A-20DB-EE30-A491EAA91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6D58A500-C324-3563-9715-446BE3BE41ED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5AC3E53E-1152-3E1B-55F9-53EBED3DA153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624DD8A2-5189-27FA-5819-F2B640AD2EA3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Node-RED FLOW INTERFACE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EE25DA48-143D-4E5E-75F8-30214502FFAD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1F268D9-9A7C-6B15-7954-C000B7AA01BF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BBC3D18-654B-1139-EFFA-7536517E6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3162300"/>
            <a:ext cx="13116913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8460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933622-A758-C53D-F11F-73AEEADC9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7F6A61B-804E-46C4-A09B-C73A7DCA8314}"/>
              </a:ext>
            </a:extLst>
          </p:cNvPr>
          <p:cNvSpPr txBox="1"/>
          <p:nvPr/>
        </p:nvSpPr>
        <p:spPr>
          <a:xfrm>
            <a:off x="10896063" y="6873557"/>
            <a:ext cx="5981631" cy="10649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16"/>
              </a:lnSpc>
            </a:pPr>
            <a:r>
              <a:rPr lang="en-US" sz="6930" b="1" dirty="0">
                <a:solidFill>
                  <a:srgbClr val="191919"/>
                </a:solidFill>
                <a:latin typeface="Poppins Bold"/>
                <a:ea typeface="Poppins Bold"/>
                <a:cs typeface="Poppins Bold"/>
                <a:sym typeface="Poppins Bold"/>
              </a:rPr>
              <a:t>ESP32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5AB7B619-F545-9327-FEC6-66C5EC48BF92}"/>
              </a:ext>
            </a:extLst>
          </p:cNvPr>
          <p:cNvSpPr/>
          <p:nvPr/>
        </p:nvSpPr>
        <p:spPr>
          <a:xfrm>
            <a:off x="10802692" y="8234182"/>
            <a:ext cx="6456608" cy="0"/>
          </a:xfrm>
          <a:prstGeom prst="line">
            <a:avLst/>
          </a:prstGeom>
          <a:ln w="76200" cap="flat">
            <a:solidFill>
              <a:srgbClr val="90104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E338F1EA-2D19-A4C4-8BBF-B9A72C2458D3}"/>
              </a:ext>
            </a:extLst>
          </p:cNvPr>
          <p:cNvSpPr/>
          <p:nvPr/>
        </p:nvSpPr>
        <p:spPr>
          <a:xfrm>
            <a:off x="-4128503" y="0"/>
            <a:ext cx="13155787" cy="10767015"/>
          </a:xfrm>
          <a:custGeom>
            <a:avLst/>
            <a:gdLst/>
            <a:ahLst/>
            <a:cxnLst/>
            <a:rect l="l" t="t" r="r" b="b"/>
            <a:pathLst>
              <a:path w="13155787" h="10767015">
                <a:moveTo>
                  <a:pt x="0" y="0"/>
                </a:moveTo>
                <a:lnTo>
                  <a:pt x="13155787" y="0"/>
                </a:lnTo>
                <a:lnTo>
                  <a:pt x="13155787" y="10767015"/>
                </a:lnTo>
                <a:lnTo>
                  <a:pt x="0" y="107670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694" r="-1511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62CAAF54-9B07-AC05-448B-EFE5DA362307}"/>
              </a:ext>
            </a:extLst>
          </p:cNvPr>
          <p:cNvSpPr/>
          <p:nvPr/>
        </p:nvSpPr>
        <p:spPr>
          <a:xfrm>
            <a:off x="13681434" y="1028700"/>
            <a:ext cx="3196261" cy="975792"/>
          </a:xfrm>
          <a:custGeom>
            <a:avLst/>
            <a:gdLst/>
            <a:ahLst/>
            <a:cxnLst/>
            <a:rect l="l" t="t" r="r" b="b"/>
            <a:pathLst>
              <a:path w="3196261" h="975792">
                <a:moveTo>
                  <a:pt x="0" y="0"/>
                </a:moveTo>
                <a:lnTo>
                  <a:pt x="3196260" y="0"/>
                </a:lnTo>
                <a:lnTo>
                  <a:pt x="3196260" y="975792"/>
                </a:lnTo>
                <a:lnTo>
                  <a:pt x="0" y="9757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3351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F8B24-DB16-8CB5-5F28-9C5301CA7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F683053F-FDB7-B848-0B06-1C29C7259EA7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D216FA2C-49BF-DE91-2061-323E18747080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B1386499-4C4E-7A67-24E4-E145E2D9302F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ARDUINO IDE LIBRARY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48B48970-848E-2D60-61A1-0299B952D863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3D9BD974-F920-6B8E-0B32-6225E1CE1CDE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736CE4-008C-DB59-FEF6-8EBDED33CD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1225" y="1622100"/>
            <a:ext cx="13405550" cy="7560000"/>
          </a:xfrm>
          <a:prstGeom prst="rect">
            <a:avLst/>
          </a:prstGeom>
        </p:spPr>
      </p:pic>
      <p:sp>
        <p:nvSpPr>
          <p:cNvPr id="9" name="Left Arrow 8">
            <a:extLst>
              <a:ext uri="{FF2B5EF4-FFF2-40B4-BE49-F238E27FC236}">
                <a16:creationId xmlns:a16="http://schemas.microsoft.com/office/drawing/2014/main" id="{3A8C7F90-524D-ED95-6FA7-1FAB603038D2}"/>
              </a:ext>
            </a:extLst>
          </p:cNvPr>
          <p:cNvSpPr/>
          <p:nvPr/>
        </p:nvSpPr>
        <p:spPr>
          <a:xfrm rot="10800000">
            <a:off x="565289" y="5143500"/>
            <a:ext cx="2373253" cy="1480027"/>
          </a:xfrm>
          <a:prstGeom prst="lef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409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4928867" y="680743"/>
            <a:ext cx="8192769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THE 4 MAIN COMPONENTS OF IOT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/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5" name="Text 1">
            <a:extLst>
              <a:ext uri="{FF2B5EF4-FFF2-40B4-BE49-F238E27FC236}">
                <a16:creationId xmlns:a16="http://schemas.microsoft.com/office/drawing/2014/main" id="{6A41256F-70AA-329D-B692-B9BD6B791F19}"/>
              </a:ext>
            </a:extLst>
          </p:cNvPr>
          <p:cNvSpPr/>
          <p:nvPr/>
        </p:nvSpPr>
        <p:spPr>
          <a:xfrm>
            <a:off x="1371600" y="1481328"/>
            <a:ext cx="15544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i="1" dirty="0">
                <a:solidFill>
                  <a:srgbClr val="5B6B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complete IoT system integrates these four building blocks — from sensing the world to showing it to people.</a:t>
            </a:r>
            <a:endParaRPr lang="en-US" sz="2400" dirty="0"/>
          </a:p>
        </p:txBody>
      </p:sp>
      <p:sp>
        <p:nvSpPr>
          <p:cNvPr id="76" name="Text 2">
            <a:extLst>
              <a:ext uri="{FF2B5EF4-FFF2-40B4-BE49-F238E27FC236}">
                <a16:creationId xmlns:a16="http://schemas.microsoft.com/office/drawing/2014/main" id="{D2A91722-031B-4EFE-093C-6C7E0CBD9275}"/>
              </a:ext>
            </a:extLst>
          </p:cNvPr>
          <p:cNvSpPr/>
          <p:nvPr/>
        </p:nvSpPr>
        <p:spPr>
          <a:xfrm>
            <a:off x="4480560" y="3200400"/>
            <a:ext cx="548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400" b="1" dirty="0">
                <a:solidFill>
                  <a:srgbClr val="AEB9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5400" dirty="0"/>
          </a:p>
        </p:txBody>
      </p:sp>
      <p:sp>
        <p:nvSpPr>
          <p:cNvPr id="77" name="Text 3">
            <a:extLst>
              <a:ext uri="{FF2B5EF4-FFF2-40B4-BE49-F238E27FC236}">
                <a16:creationId xmlns:a16="http://schemas.microsoft.com/office/drawing/2014/main" id="{A28000E3-4D03-D37F-DBA1-3A614C1C7983}"/>
              </a:ext>
            </a:extLst>
          </p:cNvPr>
          <p:cNvSpPr/>
          <p:nvPr/>
        </p:nvSpPr>
        <p:spPr>
          <a:xfrm>
            <a:off x="8869680" y="3200400"/>
            <a:ext cx="548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400" b="1" dirty="0">
                <a:solidFill>
                  <a:srgbClr val="AEB9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5400" dirty="0"/>
          </a:p>
        </p:txBody>
      </p:sp>
      <p:sp>
        <p:nvSpPr>
          <p:cNvPr id="78" name="Text 4">
            <a:extLst>
              <a:ext uri="{FF2B5EF4-FFF2-40B4-BE49-F238E27FC236}">
                <a16:creationId xmlns:a16="http://schemas.microsoft.com/office/drawing/2014/main" id="{A33187ED-A598-1916-1E24-468077D5D4EB}"/>
              </a:ext>
            </a:extLst>
          </p:cNvPr>
          <p:cNvSpPr/>
          <p:nvPr/>
        </p:nvSpPr>
        <p:spPr>
          <a:xfrm>
            <a:off x="13258800" y="3200400"/>
            <a:ext cx="548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400" b="1" dirty="0">
                <a:solidFill>
                  <a:srgbClr val="AEB9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5400" dirty="0"/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D33F12A1-6B74-C90E-92D2-17DD17554E93}"/>
              </a:ext>
            </a:extLst>
          </p:cNvPr>
          <p:cNvGrpSpPr/>
          <p:nvPr/>
        </p:nvGrpSpPr>
        <p:grpSpPr>
          <a:xfrm>
            <a:off x="640080" y="2377440"/>
            <a:ext cx="3840480" cy="7223760"/>
            <a:chOff x="640080" y="2377440"/>
            <a:chExt cx="3840480" cy="7223760"/>
          </a:xfrm>
        </p:grpSpPr>
        <p:sp>
          <p:nvSpPr>
            <p:cNvPr id="79" name="Shape 5">
              <a:extLst>
                <a:ext uri="{FF2B5EF4-FFF2-40B4-BE49-F238E27FC236}">
                  <a16:creationId xmlns:a16="http://schemas.microsoft.com/office/drawing/2014/main" id="{C63739CD-2B31-0946-D116-0695D8D1B941}"/>
                </a:ext>
              </a:extLst>
            </p:cNvPr>
            <p:cNvSpPr/>
            <p:nvPr/>
          </p:nvSpPr>
          <p:spPr>
            <a:xfrm>
              <a:off x="640080" y="2377440"/>
              <a:ext cx="3840480" cy="7223760"/>
            </a:xfrm>
            <a:prstGeom prst="roundRect">
              <a:avLst>
                <a:gd name="adj" fmla="val 4286"/>
              </a:avLst>
            </a:prstGeom>
            <a:solidFill>
              <a:srgbClr val="F4F6F9"/>
            </a:solidFill>
            <a:ln/>
            <a:effectLst>
              <a:outerShdw blurRad="114300" dist="38100" dir="5400000" algn="bl" rotWithShape="0">
                <a:srgbClr val="B8C2CC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Shape 6">
              <a:extLst>
                <a:ext uri="{FF2B5EF4-FFF2-40B4-BE49-F238E27FC236}">
                  <a16:creationId xmlns:a16="http://schemas.microsoft.com/office/drawing/2014/main" id="{035DBA88-9113-9779-5EAA-88037BA26EDB}"/>
                </a:ext>
              </a:extLst>
            </p:cNvPr>
            <p:cNvSpPr/>
            <p:nvPr/>
          </p:nvSpPr>
          <p:spPr>
            <a:xfrm>
              <a:off x="877824" y="2615184"/>
              <a:ext cx="548640" cy="548640"/>
            </a:xfrm>
            <a:prstGeom prst="ellipse">
              <a:avLst/>
            </a:prstGeom>
            <a:solidFill>
              <a:srgbClr val="0E9594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Text 7">
              <a:extLst>
                <a:ext uri="{FF2B5EF4-FFF2-40B4-BE49-F238E27FC236}">
                  <a16:creationId xmlns:a16="http://schemas.microsoft.com/office/drawing/2014/main" id="{C9B71636-DEE8-A1B4-2E70-849FB2696B3C}"/>
                </a:ext>
              </a:extLst>
            </p:cNvPr>
            <p:cNvSpPr/>
            <p:nvPr/>
          </p:nvSpPr>
          <p:spPr>
            <a:xfrm>
              <a:off x="877824" y="2615184"/>
              <a:ext cx="548640" cy="5486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4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1</a:t>
              </a:r>
              <a:endParaRPr lang="en-US" sz="2400" dirty="0"/>
            </a:p>
          </p:txBody>
        </p:sp>
        <p:sp>
          <p:nvSpPr>
            <p:cNvPr id="82" name="Shape 8">
              <a:extLst>
                <a:ext uri="{FF2B5EF4-FFF2-40B4-BE49-F238E27FC236}">
                  <a16:creationId xmlns:a16="http://schemas.microsoft.com/office/drawing/2014/main" id="{D334A979-0F77-E91E-60B2-AFF62C4C425F}"/>
                </a:ext>
              </a:extLst>
            </p:cNvPr>
            <p:cNvSpPr/>
            <p:nvPr/>
          </p:nvSpPr>
          <p:spPr>
            <a:xfrm>
              <a:off x="1783080" y="2834640"/>
              <a:ext cx="1554480" cy="1554480"/>
            </a:xfrm>
            <a:prstGeom prst="ellipse">
              <a:avLst/>
            </a:prstGeom>
            <a:solidFill>
              <a:srgbClr val="0E9594"/>
            </a:solidFill>
            <a:ln/>
          </p:spPr>
          <p:txBody>
            <a:bodyPr/>
            <a:lstStyle/>
            <a:p>
              <a:endParaRPr lang="en-US"/>
            </a:p>
          </p:txBody>
        </p:sp>
        <p:pic>
          <p:nvPicPr>
            <p:cNvPr id="83" name="Image 0" descr="preencoded.png">
              <a:extLst>
                <a:ext uri="{FF2B5EF4-FFF2-40B4-BE49-F238E27FC236}">
                  <a16:creationId xmlns:a16="http://schemas.microsoft.com/office/drawing/2014/main" id="{AF8E6CD9-7390-4489-88EB-0FE01F182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03120" y="3154680"/>
              <a:ext cx="914400" cy="914400"/>
            </a:xfrm>
            <a:prstGeom prst="rect">
              <a:avLst/>
            </a:prstGeom>
          </p:spPr>
        </p:pic>
        <p:sp>
          <p:nvSpPr>
            <p:cNvPr id="84" name="Text 9">
              <a:extLst>
                <a:ext uri="{FF2B5EF4-FFF2-40B4-BE49-F238E27FC236}">
                  <a16:creationId xmlns:a16="http://schemas.microsoft.com/office/drawing/2014/main" id="{47DA8478-D4C3-42A6-3C21-3AB64D6A2441}"/>
                </a:ext>
              </a:extLst>
            </p:cNvPr>
            <p:cNvSpPr/>
            <p:nvPr/>
          </p:nvSpPr>
          <p:spPr>
            <a:xfrm>
              <a:off x="777240" y="4663440"/>
              <a:ext cx="3566160" cy="5486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3200" b="1" dirty="0">
                  <a:solidFill>
                    <a:srgbClr val="16324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Sensors &amp; Devices</a:t>
              </a:r>
              <a:endParaRPr lang="en-US" sz="3200" dirty="0"/>
            </a:p>
          </p:txBody>
        </p:sp>
        <p:sp>
          <p:nvSpPr>
            <p:cNvPr id="85" name="Text 10">
              <a:extLst>
                <a:ext uri="{FF2B5EF4-FFF2-40B4-BE49-F238E27FC236}">
                  <a16:creationId xmlns:a16="http://schemas.microsoft.com/office/drawing/2014/main" id="{BBE01B3D-3A55-9045-2D33-479F56BC105E}"/>
                </a:ext>
              </a:extLst>
            </p:cNvPr>
            <p:cNvSpPr/>
            <p:nvPr/>
          </p:nvSpPr>
          <p:spPr>
            <a:xfrm>
              <a:off x="777240" y="5303520"/>
              <a:ext cx="3566160" cy="45720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2400" i="1" dirty="0">
                  <a:solidFill>
                    <a:srgbClr val="5B6B7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Collect data &amp; act</a:t>
              </a:r>
              <a:endParaRPr lang="en-US" sz="2400" dirty="0"/>
            </a:p>
          </p:txBody>
        </p:sp>
        <p:pic>
          <p:nvPicPr>
            <p:cNvPr id="86" name="Image 1" descr="preencoded.png">
              <a:extLst>
                <a:ext uri="{FF2B5EF4-FFF2-40B4-BE49-F238E27FC236}">
                  <a16:creationId xmlns:a16="http://schemas.microsoft.com/office/drawing/2014/main" id="{70503765-10E9-6F2D-227B-87975E4FC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5860" y="6217920"/>
              <a:ext cx="868680" cy="868680"/>
            </a:xfrm>
            <a:prstGeom prst="rect">
              <a:avLst/>
            </a:prstGeom>
          </p:spPr>
        </p:pic>
        <p:sp>
          <p:nvSpPr>
            <p:cNvPr id="87" name="Text 11">
              <a:extLst>
                <a:ext uri="{FF2B5EF4-FFF2-40B4-BE49-F238E27FC236}">
                  <a16:creationId xmlns:a16="http://schemas.microsoft.com/office/drawing/2014/main" id="{56645FA6-4A63-7DB6-5F89-1A2BC4752E1A}"/>
                </a:ext>
              </a:extLst>
            </p:cNvPr>
            <p:cNvSpPr/>
            <p:nvPr/>
          </p:nvSpPr>
          <p:spPr>
            <a:xfrm>
              <a:off x="685800" y="717804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Temp sensor</a:t>
              </a:r>
              <a:endParaRPr lang="en-US" sz="2400" dirty="0"/>
            </a:p>
          </p:txBody>
        </p:sp>
        <p:pic>
          <p:nvPicPr>
            <p:cNvPr id="88" name="Image 2" descr="preencoded.png">
              <a:extLst>
                <a:ext uri="{FF2B5EF4-FFF2-40B4-BE49-F238E27FC236}">
                  <a16:creationId xmlns:a16="http://schemas.microsoft.com/office/drawing/2014/main" id="{0B48373B-5397-1CDB-364E-CF3C0B8D86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86100" y="6217920"/>
              <a:ext cx="868680" cy="868680"/>
            </a:xfrm>
            <a:prstGeom prst="rect">
              <a:avLst/>
            </a:prstGeom>
          </p:spPr>
        </p:pic>
        <p:sp>
          <p:nvSpPr>
            <p:cNvPr id="89" name="Text 12">
              <a:extLst>
                <a:ext uri="{FF2B5EF4-FFF2-40B4-BE49-F238E27FC236}">
                  <a16:creationId xmlns:a16="http://schemas.microsoft.com/office/drawing/2014/main" id="{71D35BFE-98D2-0C8D-DEFD-D4E430DF2592}"/>
                </a:ext>
              </a:extLst>
            </p:cNvPr>
            <p:cNvSpPr/>
            <p:nvPr/>
          </p:nvSpPr>
          <p:spPr>
            <a:xfrm>
              <a:off x="2606040" y="717804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Camera</a:t>
              </a:r>
              <a:endParaRPr lang="en-US" sz="2400" dirty="0"/>
            </a:p>
          </p:txBody>
        </p:sp>
        <p:pic>
          <p:nvPicPr>
            <p:cNvPr id="90" name="Image 3" descr="preencoded.png">
              <a:extLst>
                <a:ext uri="{FF2B5EF4-FFF2-40B4-BE49-F238E27FC236}">
                  <a16:creationId xmlns:a16="http://schemas.microsoft.com/office/drawing/2014/main" id="{5DFBCD7D-18D5-F94C-EAC5-460890C65D0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65860" y="7909560"/>
              <a:ext cx="868680" cy="868680"/>
            </a:xfrm>
            <a:prstGeom prst="rect">
              <a:avLst/>
            </a:prstGeom>
          </p:spPr>
        </p:pic>
        <p:sp>
          <p:nvSpPr>
            <p:cNvPr id="91" name="Text 13">
              <a:extLst>
                <a:ext uri="{FF2B5EF4-FFF2-40B4-BE49-F238E27FC236}">
                  <a16:creationId xmlns:a16="http://schemas.microsoft.com/office/drawing/2014/main" id="{2891C898-3327-A14F-CE48-9371EDAB5AD7}"/>
                </a:ext>
              </a:extLst>
            </p:cNvPr>
            <p:cNvSpPr/>
            <p:nvPr/>
          </p:nvSpPr>
          <p:spPr>
            <a:xfrm>
              <a:off x="685800" y="886968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Smart bulb</a:t>
              </a:r>
              <a:endParaRPr lang="en-US" sz="2400" dirty="0"/>
            </a:p>
          </p:txBody>
        </p:sp>
        <p:pic>
          <p:nvPicPr>
            <p:cNvPr id="92" name="Image 4" descr="preencoded.png">
              <a:extLst>
                <a:ext uri="{FF2B5EF4-FFF2-40B4-BE49-F238E27FC236}">
                  <a16:creationId xmlns:a16="http://schemas.microsoft.com/office/drawing/2014/main" id="{B01C81D9-50A4-6CF2-6F06-A1AD4C6073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86100" y="7909560"/>
              <a:ext cx="868680" cy="868680"/>
            </a:xfrm>
            <a:prstGeom prst="rect">
              <a:avLst/>
            </a:prstGeom>
          </p:spPr>
        </p:pic>
        <p:sp>
          <p:nvSpPr>
            <p:cNvPr id="93" name="Text 14">
              <a:extLst>
                <a:ext uri="{FF2B5EF4-FFF2-40B4-BE49-F238E27FC236}">
                  <a16:creationId xmlns:a16="http://schemas.microsoft.com/office/drawing/2014/main" id="{F7038E02-00A6-47E5-92CC-94FAC17F88E7}"/>
                </a:ext>
              </a:extLst>
            </p:cNvPr>
            <p:cNvSpPr/>
            <p:nvPr/>
          </p:nvSpPr>
          <p:spPr>
            <a:xfrm>
              <a:off x="2606040" y="886968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MCU board</a:t>
              </a:r>
              <a:endParaRPr lang="en-US" sz="2400" dirty="0"/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486453DC-D93D-A3B0-A91E-063A2E762F8A}"/>
              </a:ext>
            </a:extLst>
          </p:cNvPr>
          <p:cNvGrpSpPr/>
          <p:nvPr/>
        </p:nvGrpSpPr>
        <p:grpSpPr>
          <a:xfrm>
            <a:off x="5029200" y="2377440"/>
            <a:ext cx="3840480" cy="7223760"/>
            <a:chOff x="5029200" y="2377440"/>
            <a:chExt cx="3840480" cy="7223760"/>
          </a:xfrm>
        </p:grpSpPr>
        <p:sp>
          <p:nvSpPr>
            <p:cNvPr id="94" name="Shape 15">
              <a:extLst>
                <a:ext uri="{FF2B5EF4-FFF2-40B4-BE49-F238E27FC236}">
                  <a16:creationId xmlns:a16="http://schemas.microsoft.com/office/drawing/2014/main" id="{3A6F6BDC-20AA-7E1E-3FB1-0B43197C97E2}"/>
                </a:ext>
              </a:extLst>
            </p:cNvPr>
            <p:cNvSpPr/>
            <p:nvPr/>
          </p:nvSpPr>
          <p:spPr>
            <a:xfrm>
              <a:off x="5029200" y="2377440"/>
              <a:ext cx="3840480" cy="7223760"/>
            </a:xfrm>
            <a:prstGeom prst="roundRect">
              <a:avLst>
                <a:gd name="adj" fmla="val 4286"/>
              </a:avLst>
            </a:prstGeom>
            <a:solidFill>
              <a:srgbClr val="F4F6F9"/>
            </a:solidFill>
            <a:ln/>
            <a:effectLst>
              <a:outerShdw blurRad="114300" dist="38100" dir="5400000" algn="bl" rotWithShape="0">
                <a:srgbClr val="B8C2CC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Shape 16">
              <a:extLst>
                <a:ext uri="{FF2B5EF4-FFF2-40B4-BE49-F238E27FC236}">
                  <a16:creationId xmlns:a16="http://schemas.microsoft.com/office/drawing/2014/main" id="{C50C47E4-8B33-9120-3B2F-D5E1F9EB401E}"/>
                </a:ext>
              </a:extLst>
            </p:cNvPr>
            <p:cNvSpPr/>
            <p:nvPr/>
          </p:nvSpPr>
          <p:spPr>
            <a:xfrm>
              <a:off x="5266944" y="2615184"/>
              <a:ext cx="548640" cy="548640"/>
            </a:xfrm>
            <a:prstGeom prst="ellipse">
              <a:avLst/>
            </a:prstGeom>
            <a:solidFill>
              <a:srgbClr val="2D6CDF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Text 17">
              <a:extLst>
                <a:ext uri="{FF2B5EF4-FFF2-40B4-BE49-F238E27FC236}">
                  <a16:creationId xmlns:a16="http://schemas.microsoft.com/office/drawing/2014/main" id="{BA9159DE-01DF-54A1-1322-BF9AFD9B333A}"/>
                </a:ext>
              </a:extLst>
            </p:cNvPr>
            <p:cNvSpPr/>
            <p:nvPr/>
          </p:nvSpPr>
          <p:spPr>
            <a:xfrm>
              <a:off x="5266944" y="2615184"/>
              <a:ext cx="548640" cy="5486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4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2</a:t>
              </a:r>
              <a:endParaRPr lang="en-US" sz="2400" dirty="0"/>
            </a:p>
          </p:txBody>
        </p:sp>
        <p:sp>
          <p:nvSpPr>
            <p:cNvPr id="97" name="Shape 18">
              <a:extLst>
                <a:ext uri="{FF2B5EF4-FFF2-40B4-BE49-F238E27FC236}">
                  <a16:creationId xmlns:a16="http://schemas.microsoft.com/office/drawing/2014/main" id="{57841B8E-4C3D-CED0-25B3-14B54A45DBC2}"/>
                </a:ext>
              </a:extLst>
            </p:cNvPr>
            <p:cNvSpPr/>
            <p:nvPr/>
          </p:nvSpPr>
          <p:spPr>
            <a:xfrm>
              <a:off x="6172200" y="2834640"/>
              <a:ext cx="1554480" cy="1554480"/>
            </a:xfrm>
            <a:prstGeom prst="ellipse">
              <a:avLst/>
            </a:prstGeom>
            <a:solidFill>
              <a:srgbClr val="2D6CDF"/>
            </a:solidFill>
            <a:ln/>
          </p:spPr>
          <p:txBody>
            <a:bodyPr/>
            <a:lstStyle/>
            <a:p>
              <a:endParaRPr lang="en-US"/>
            </a:p>
          </p:txBody>
        </p:sp>
        <p:pic>
          <p:nvPicPr>
            <p:cNvPr id="98" name="Image 5" descr="preencoded.png">
              <a:extLst>
                <a:ext uri="{FF2B5EF4-FFF2-40B4-BE49-F238E27FC236}">
                  <a16:creationId xmlns:a16="http://schemas.microsoft.com/office/drawing/2014/main" id="{6110603C-E3D7-EB2F-6066-E5F814739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492240" y="3154680"/>
              <a:ext cx="914400" cy="914400"/>
            </a:xfrm>
            <a:prstGeom prst="rect">
              <a:avLst/>
            </a:prstGeom>
          </p:spPr>
        </p:pic>
        <p:sp>
          <p:nvSpPr>
            <p:cNvPr id="99" name="Text 19">
              <a:extLst>
                <a:ext uri="{FF2B5EF4-FFF2-40B4-BE49-F238E27FC236}">
                  <a16:creationId xmlns:a16="http://schemas.microsoft.com/office/drawing/2014/main" id="{04F2F777-E240-AE37-3F78-26620C92472E}"/>
                </a:ext>
              </a:extLst>
            </p:cNvPr>
            <p:cNvSpPr/>
            <p:nvPr/>
          </p:nvSpPr>
          <p:spPr>
            <a:xfrm>
              <a:off x="5166360" y="4663440"/>
              <a:ext cx="3566160" cy="5486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3200" b="1" dirty="0">
                  <a:solidFill>
                    <a:srgbClr val="16324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Connectivity</a:t>
              </a:r>
              <a:endParaRPr lang="en-US" sz="3200" dirty="0"/>
            </a:p>
          </p:txBody>
        </p:sp>
        <p:sp>
          <p:nvSpPr>
            <p:cNvPr id="100" name="Text 20">
              <a:extLst>
                <a:ext uri="{FF2B5EF4-FFF2-40B4-BE49-F238E27FC236}">
                  <a16:creationId xmlns:a16="http://schemas.microsoft.com/office/drawing/2014/main" id="{D7B64427-C692-B4A2-A2DF-9CB5B346DEA9}"/>
                </a:ext>
              </a:extLst>
            </p:cNvPr>
            <p:cNvSpPr/>
            <p:nvPr/>
          </p:nvSpPr>
          <p:spPr>
            <a:xfrm>
              <a:off x="5166360" y="5303520"/>
              <a:ext cx="3566160" cy="45720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2400" i="1" dirty="0">
                  <a:solidFill>
                    <a:srgbClr val="5B6B7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Carry data to the cloud</a:t>
              </a:r>
              <a:endParaRPr lang="en-US" sz="2400" dirty="0"/>
            </a:p>
          </p:txBody>
        </p:sp>
        <p:pic>
          <p:nvPicPr>
            <p:cNvPr id="101" name="Image 6" descr="preencoded.png">
              <a:extLst>
                <a:ext uri="{FF2B5EF4-FFF2-40B4-BE49-F238E27FC236}">
                  <a16:creationId xmlns:a16="http://schemas.microsoft.com/office/drawing/2014/main" id="{841F0E1B-44B2-E238-5BED-A3F64E371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54980" y="6217920"/>
              <a:ext cx="868680" cy="868680"/>
            </a:xfrm>
            <a:prstGeom prst="rect">
              <a:avLst/>
            </a:prstGeom>
          </p:spPr>
        </p:pic>
        <p:sp>
          <p:nvSpPr>
            <p:cNvPr id="102" name="Text 21">
              <a:extLst>
                <a:ext uri="{FF2B5EF4-FFF2-40B4-BE49-F238E27FC236}">
                  <a16:creationId xmlns:a16="http://schemas.microsoft.com/office/drawing/2014/main" id="{209E5942-5248-7016-1447-AA23CF7C7408}"/>
                </a:ext>
              </a:extLst>
            </p:cNvPr>
            <p:cNvSpPr/>
            <p:nvPr/>
          </p:nvSpPr>
          <p:spPr>
            <a:xfrm>
              <a:off x="5074920" y="717804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Wi-Fi</a:t>
              </a:r>
              <a:endParaRPr lang="en-US" sz="2400" dirty="0"/>
            </a:p>
          </p:txBody>
        </p:sp>
        <p:pic>
          <p:nvPicPr>
            <p:cNvPr id="103" name="Image 7" descr="preencoded.png">
              <a:extLst>
                <a:ext uri="{FF2B5EF4-FFF2-40B4-BE49-F238E27FC236}">
                  <a16:creationId xmlns:a16="http://schemas.microsoft.com/office/drawing/2014/main" id="{2F91560B-D590-A913-1521-0FD5383717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475220" y="6217920"/>
              <a:ext cx="868680" cy="868680"/>
            </a:xfrm>
            <a:prstGeom prst="rect">
              <a:avLst/>
            </a:prstGeom>
          </p:spPr>
        </p:pic>
        <p:sp>
          <p:nvSpPr>
            <p:cNvPr id="104" name="Text 22">
              <a:extLst>
                <a:ext uri="{FF2B5EF4-FFF2-40B4-BE49-F238E27FC236}">
                  <a16:creationId xmlns:a16="http://schemas.microsoft.com/office/drawing/2014/main" id="{4DB1F8A8-7702-7544-7219-CFDE22A982E3}"/>
                </a:ext>
              </a:extLst>
            </p:cNvPr>
            <p:cNvSpPr/>
            <p:nvPr/>
          </p:nvSpPr>
          <p:spPr>
            <a:xfrm>
              <a:off x="6995160" y="717804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Bluetooth</a:t>
              </a:r>
              <a:endParaRPr lang="en-US" sz="2400" dirty="0"/>
            </a:p>
          </p:txBody>
        </p:sp>
        <p:pic>
          <p:nvPicPr>
            <p:cNvPr id="105" name="Image 8" descr="preencoded.png">
              <a:extLst>
                <a:ext uri="{FF2B5EF4-FFF2-40B4-BE49-F238E27FC236}">
                  <a16:creationId xmlns:a16="http://schemas.microsoft.com/office/drawing/2014/main" id="{D5D2D10D-6FFD-D687-A91C-EB02832491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554980" y="7909560"/>
              <a:ext cx="868680" cy="868680"/>
            </a:xfrm>
            <a:prstGeom prst="rect">
              <a:avLst/>
            </a:prstGeom>
          </p:spPr>
        </p:pic>
        <p:sp>
          <p:nvSpPr>
            <p:cNvPr id="106" name="Text 23">
              <a:extLst>
                <a:ext uri="{FF2B5EF4-FFF2-40B4-BE49-F238E27FC236}">
                  <a16:creationId xmlns:a16="http://schemas.microsoft.com/office/drawing/2014/main" id="{B7016DAD-1BA8-6719-02FE-507C0B5BF126}"/>
                </a:ext>
              </a:extLst>
            </p:cNvPr>
            <p:cNvSpPr/>
            <p:nvPr/>
          </p:nvSpPr>
          <p:spPr>
            <a:xfrm>
              <a:off x="5074920" y="886968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Cellular / 5G</a:t>
              </a:r>
              <a:endParaRPr lang="en-US" sz="2400" dirty="0"/>
            </a:p>
          </p:txBody>
        </p:sp>
        <p:pic>
          <p:nvPicPr>
            <p:cNvPr id="107" name="Image 9" descr="preencoded.png">
              <a:extLst>
                <a:ext uri="{FF2B5EF4-FFF2-40B4-BE49-F238E27FC236}">
                  <a16:creationId xmlns:a16="http://schemas.microsoft.com/office/drawing/2014/main" id="{DB8B4335-4C97-6815-D2F1-441C49B8E7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475220" y="7909560"/>
              <a:ext cx="868680" cy="868680"/>
            </a:xfrm>
            <a:prstGeom prst="rect">
              <a:avLst/>
            </a:prstGeom>
          </p:spPr>
        </p:pic>
        <p:sp>
          <p:nvSpPr>
            <p:cNvPr id="108" name="Text 24">
              <a:extLst>
                <a:ext uri="{FF2B5EF4-FFF2-40B4-BE49-F238E27FC236}">
                  <a16:creationId xmlns:a16="http://schemas.microsoft.com/office/drawing/2014/main" id="{E7496A8F-0282-184D-1D5B-01F285E35D12}"/>
                </a:ext>
              </a:extLst>
            </p:cNvPr>
            <p:cNvSpPr/>
            <p:nvPr/>
          </p:nvSpPr>
          <p:spPr>
            <a:xfrm>
              <a:off x="6995160" y="886968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Ethernet</a:t>
              </a:r>
              <a:endParaRPr lang="en-US" sz="2400" dirty="0"/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3A10648F-B352-5E1B-9DB7-74EE59C8651F}"/>
              </a:ext>
            </a:extLst>
          </p:cNvPr>
          <p:cNvGrpSpPr/>
          <p:nvPr/>
        </p:nvGrpSpPr>
        <p:grpSpPr>
          <a:xfrm>
            <a:off x="9418320" y="2377440"/>
            <a:ext cx="3840480" cy="7223760"/>
            <a:chOff x="9418320" y="2377440"/>
            <a:chExt cx="3840480" cy="7223760"/>
          </a:xfrm>
        </p:grpSpPr>
        <p:sp>
          <p:nvSpPr>
            <p:cNvPr id="109" name="Shape 25">
              <a:extLst>
                <a:ext uri="{FF2B5EF4-FFF2-40B4-BE49-F238E27FC236}">
                  <a16:creationId xmlns:a16="http://schemas.microsoft.com/office/drawing/2014/main" id="{2046E6D7-2661-6170-EDB6-817AC6B1AF39}"/>
                </a:ext>
              </a:extLst>
            </p:cNvPr>
            <p:cNvSpPr/>
            <p:nvPr/>
          </p:nvSpPr>
          <p:spPr>
            <a:xfrm>
              <a:off x="9418320" y="2377440"/>
              <a:ext cx="3840480" cy="7223760"/>
            </a:xfrm>
            <a:prstGeom prst="roundRect">
              <a:avLst>
                <a:gd name="adj" fmla="val 4286"/>
              </a:avLst>
            </a:prstGeom>
            <a:solidFill>
              <a:srgbClr val="F4F6F9"/>
            </a:solidFill>
            <a:ln/>
            <a:effectLst>
              <a:outerShdw blurRad="114300" dist="38100" dir="5400000" algn="bl" rotWithShape="0">
                <a:srgbClr val="B8C2CC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Shape 26">
              <a:extLst>
                <a:ext uri="{FF2B5EF4-FFF2-40B4-BE49-F238E27FC236}">
                  <a16:creationId xmlns:a16="http://schemas.microsoft.com/office/drawing/2014/main" id="{07804FC0-3783-0DF1-7348-EDD8964F04EC}"/>
                </a:ext>
              </a:extLst>
            </p:cNvPr>
            <p:cNvSpPr/>
            <p:nvPr/>
          </p:nvSpPr>
          <p:spPr>
            <a:xfrm>
              <a:off x="9656064" y="2615184"/>
              <a:ext cx="548640" cy="548640"/>
            </a:xfrm>
            <a:prstGeom prst="ellipse">
              <a:avLst/>
            </a:prstGeom>
            <a:solidFill>
              <a:srgbClr val="6A4C93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Text 27">
              <a:extLst>
                <a:ext uri="{FF2B5EF4-FFF2-40B4-BE49-F238E27FC236}">
                  <a16:creationId xmlns:a16="http://schemas.microsoft.com/office/drawing/2014/main" id="{73A12430-56F6-12AE-7354-036E9CA39853}"/>
                </a:ext>
              </a:extLst>
            </p:cNvPr>
            <p:cNvSpPr/>
            <p:nvPr/>
          </p:nvSpPr>
          <p:spPr>
            <a:xfrm>
              <a:off x="9656064" y="2615184"/>
              <a:ext cx="548640" cy="5486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4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3</a:t>
              </a:r>
              <a:endParaRPr lang="en-US" sz="2400" dirty="0"/>
            </a:p>
          </p:txBody>
        </p:sp>
        <p:sp>
          <p:nvSpPr>
            <p:cNvPr id="112" name="Shape 28">
              <a:extLst>
                <a:ext uri="{FF2B5EF4-FFF2-40B4-BE49-F238E27FC236}">
                  <a16:creationId xmlns:a16="http://schemas.microsoft.com/office/drawing/2014/main" id="{F0B42F36-2DB1-463A-4905-3BE782B55D6E}"/>
                </a:ext>
              </a:extLst>
            </p:cNvPr>
            <p:cNvSpPr/>
            <p:nvPr/>
          </p:nvSpPr>
          <p:spPr>
            <a:xfrm>
              <a:off x="10561320" y="2834640"/>
              <a:ext cx="1554480" cy="1554480"/>
            </a:xfrm>
            <a:prstGeom prst="ellipse">
              <a:avLst/>
            </a:prstGeom>
            <a:solidFill>
              <a:srgbClr val="6A4C93"/>
            </a:solidFill>
            <a:ln/>
          </p:spPr>
          <p:txBody>
            <a:bodyPr/>
            <a:lstStyle/>
            <a:p>
              <a:endParaRPr lang="en-US"/>
            </a:p>
          </p:txBody>
        </p:sp>
        <p:pic>
          <p:nvPicPr>
            <p:cNvPr id="113" name="Image 10" descr="preencoded.png">
              <a:extLst>
                <a:ext uri="{FF2B5EF4-FFF2-40B4-BE49-F238E27FC236}">
                  <a16:creationId xmlns:a16="http://schemas.microsoft.com/office/drawing/2014/main" id="{FE7D444B-CF9B-1C88-11C3-1E4FE443C9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0881360" y="3154680"/>
              <a:ext cx="914400" cy="914400"/>
            </a:xfrm>
            <a:prstGeom prst="rect">
              <a:avLst/>
            </a:prstGeom>
          </p:spPr>
        </p:pic>
        <p:sp>
          <p:nvSpPr>
            <p:cNvPr id="114" name="Text 29">
              <a:extLst>
                <a:ext uri="{FF2B5EF4-FFF2-40B4-BE49-F238E27FC236}">
                  <a16:creationId xmlns:a16="http://schemas.microsoft.com/office/drawing/2014/main" id="{1C2ADD34-695C-3307-F583-B7515BCAC94B}"/>
                </a:ext>
              </a:extLst>
            </p:cNvPr>
            <p:cNvSpPr/>
            <p:nvPr/>
          </p:nvSpPr>
          <p:spPr>
            <a:xfrm>
              <a:off x="9555480" y="4663440"/>
              <a:ext cx="3566160" cy="5486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3200" b="1" dirty="0">
                  <a:solidFill>
                    <a:srgbClr val="16324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Data Processing</a:t>
              </a:r>
              <a:endParaRPr lang="en-US" sz="3200" dirty="0"/>
            </a:p>
          </p:txBody>
        </p:sp>
        <p:sp>
          <p:nvSpPr>
            <p:cNvPr id="115" name="Text 30">
              <a:extLst>
                <a:ext uri="{FF2B5EF4-FFF2-40B4-BE49-F238E27FC236}">
                  <a16:creationId xmlns:a16="http://schemas.microsoft.com/office/drawing/2014/main" id="{4E90D4F1-A1BA-2B8F-AAAB-C35B73F89933}"/>
                </a:ext>
              </a:extLst>
            </p:cNvPr>
            <p:cNvSpPr/>
            <p:nvPr/>
          </p:nvSpPr>
          <p:spPr>
            <a:xfrm>
              <a:off x="9555480" y="5303520"/>
              <a:ext cx="3566160" cy="45720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2400" i="1" dirty="0">
                  <a:solidFill>
                    <a:srgbClr val="5B6B7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Turn data into insight</a:t>
              </a:r>
              <a:endParaRPr lang="en-US" sz="2400" dirty="0"/>
            </a:p>
          </p:txBody>
        </p:sp>
        <p:pic>
          <p:nvPicPr>
            <p:cNvPr id="116" name="Image 11" descr="preencoded.png">
              <a:extLst>
                <a:ext uri="{FF2B5EF4-FFF2-40B4-BE49-F238E27FC236}">
                  <a16:creationId xmlns:a16="http://schemas.microsoft.com/office/drawing/2014/main" id="{4481BD02-10A5-B0B6-9739-2E792EFE809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9944100" y="6217920"/>
              <a:ext cx="868680" cy="868680"/>
            </a:xfrm>
            <a:prstGeom prst="rect">
              <a:avLst/>
            </a:prstGeom>
          </p:spPr>
        </p:pic>
        <p:sp>
          <p:nvSpPr>
            <p:cNvPr id="117" name="Text 31">
              <a:extLst>
                <a:ext uri="{FF2B5EF4-FFF2-40B4-BE49-F238E27FC236}">
                  <a16:creationId xmlns:a16="http://schemas.microsoft.com/office/drawing/2014/main" id="{AE109982-1BEB-046F-EF4C-9A8D5AB8D381}"/>
                </a:ext>
              </a:extLst>
            </p:cNvPr>
            <p:cNvSpPr/>
            <p:nvPr/>
          </p:nvSpPr>
          <p:spPr>
            <a:xfrm>
              <a:off x="9464040" y="717804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Cloud</a:t>
              </a:r>
              <a:endParaRPr lang="en-US" sz="2400" dirty="0"/>
            </a:p>
          </p:txBody>
        </p:sp>
        <p:pic>
          <p:nvPicPr>
            <p:cNvPr id="118" name="Image 12" descr="preencoded.png">
              <a:extLst>
                <a:ext uri="{FF2B5EF4-FFF2-40B4-BE49-F238E27FC236}">
                  <a16:creationId xmlns:a16="http://schemas.microsoft.com/office/drawing/2014/main" id="{AA6F30BB-8F1E-A9FA-8A47-F05A9825D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1864340" y="6217920"/>
              <a:ext cx="868680" cy="868680"/>
            </a:xfrm>
            <a:prstGeom prst="rect">
              <a:avLst/>
            </a:prstGeom>
          </p:spPr>
        </p:pic>
        <p:sp>
          <p:nvSpPr>
            <p:cNvPr id="119" name="Text 32">
              <a:extLst>
                <a:ext uri="{FF2B5EF4-FFF2-40B4-BE49-F238E27FC236}">
                  <a16:creationId xmlns:a16="http://schemas.microsoft.com/office/drawing/2014/main" id="{62178492-229D-2FD2-D850-1093CA8A02D2}"/>
                </a:ext>
              </a:extLst>
            </p:cNvPr>
            <p:cNvSpPr/>
            <p:nvPr/>
          </p:nvSpPr>
          <p:spPr>
            <a:xfrm>
              <a:off x="11384280" y="717804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Database</a:t>
              </a:r>
              <a:endParaRPr lang="en-US" sz="2400" dirty="0"/>
            </a:p>
          </p:txBody>
        </p:sp>
        <p:pic>
          <p:nvPicPr>
            <p:cNvPr id="120" name="Image 13" descr="preencoded.png">
              <a:extLst>
                <a:ext uri="{FF2B5EF4-FFF2-40B4-BE49-F238E27FC236}">
                  <a16:creationId xmlns:a16="http://schemas.microsoft.com/office/drawing/2014/main" id="{DE78015A-EFD3-AC14-7459-58EA89D0A1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9944100" y="7909560"/>
              <a:ext cx="868680" cy="868680"/>
            </a:xfrm>
            <a:prstGeom prst="rect">
              <a:avLst/>
            </a:prstGeom>
          </p:spPr>
        </p:pic>
        <p:sp>
          <p:nvSpPr>
            <p:cNvPr id="121" name="Text 33">
              <a:extLst>
                <a:ext uri="{FF2B5EF4-FFF2-40B4-BE49-F238E27FC236}">
                  <a16:creationId xmlns:a16="http://schemas.microsoft.com/office/drawing/2014/main" id="{C3A7A6D6-1265-08A7-BF48-72A9EAD0FFCF}"/>
                </a:ext>
              </a:extLst>
            </p:cNvPr>
            <p:cNvSpPr/>
            <p:nvPr/>
          </p:nvSpPr>
          <p:spPr>
            <a:xfrm>
              <a:off x="9464040" y="886968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AI / ML</a:t>
              </a:r>
              <a:endParaRPr lang="en-US" sz="2400" dirty="0"/>
            </a:p>
          </p:txBody>
        </p:sp>
        <p:pic>
          <p:nvPicPr>
            <p:cNvPr id="122" name="Image 14" descr="preencoded.png">
              <a:extLst>
                <a:ext uri="{FF2B5EF4-FFF2-40B4-BE49-F238E27FC236}">
                  <a16:creationId xmlns:a16="http://schemas.microsoft.com/office/drawing/2014/main" id="{967F89EA-56DB-A98F-EBCA-6E2F2D552D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1864340" y="7909560"/>
              <a:ext cx="868680" cy="868680"/>
            </a:xfrm>
            <a:prstGeom prst="rect">
              <a:avLst/>
            </a:prstGeom>
          </p:spPr>
        </p:pic>
        <p:sp>
          <p:nvSpPr>
            <p:cNvPr id="123" name="Text 34">
              <a:extLst>
                <a:ext uri="{FF2B5EF4-FFF2-40B4-BE49-F238E27FC236}">
                  <a16:creationId xmlns:a16="http://schemas.microsoft.com/office/drawing/2014/main" id="{0AA66F59-CFEB-1722-AC3A-65A7E18405ED}"/>
                </a:ext>
              </a:extLst>
            </p:cNvPr>
            <p:cNvSpPr/>
            <p:nvPr/>
          </p:nvSpPr>
          <p:spPr>
            <a:xfrm>
              <a:off x="11384280" y="886968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Analytics</a:t>
              </a:r>
              <a:endParaRPr lang="en-US" sz="2400" dirty="0"/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7E30506C-20EE-0403-B766-35947C08A22D}"/>
              </a:ext>
            </a:extLst>
          </p:cNvPr>
          <p:cNvGrpSpPr/>
          <p:nvPr/>
        </p:nvGrpSpPr>
        <p:grpSpPr>
          <a:xfrm>
            <a:off x="13807440" y="2377440"/>
            <a:ext cx="3840480" cy="7223760"/>
            <a:chOff x="13807440" y="2377440"/>
            <a:chExt cx="3840480" cy="7223760"/>
          </a:xfrm>
        </p:grpSpPr>
        <p:sp>
          <p:nvSpPr>
            <p:cNvPr id="124" name="Shape 35">
              <a:extLst>
                <a:ext uri="{FF2B5EF4-FFF2-40B4-BE49-F238E27FC236}">
                  <a16:creationId xmlns:a16="http://schemas.microsoft.com/office/drawing/2014/main" id="{89D85882-107F-E3C3-34B7-9D0CAB64DF54}"/>
                </a:ext>
              </a:extLst>
            </p:cNvPr>
            <p:cNvSpPr/>
            <p:nvPr/>
          </p:nvSpPr>
          <p:spPr>
            <a:xfrm>
              <a:off x="13807440" y="2377440"/>
              <a:ext cx="3840480" cy="7223760"/>
            </a:xfrm>
            <a:prstGeom prst="roundRect">
              <a:avLst>
                <a:gd name="adj" fmla="val 4286"/>
              </a:avLst>
            </a:prstGeom>
            <a:solidFill>
              <a:srgbClr val="F4F6F9"/>
            </a:solidFill>
            <a:ln/>
            <a:effectLst>
              <a:outerShdw blurRad="114300" dist="38100" dir="5400000" algn="bl" rotWithShape="0">
                <a:srgbClr val="B8C2CC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Shape 36">
              <a:extLst>
                <a:ext uri="{FF2B5EF4-FFF2-40B4-BE49-F238E27FC236}">
                  <a16:creationId xmlns:a16="http://schemas.microsoft.com/office/drawing/2014/main" id="{E51A3063-0FD4-E75F-16DF-A52FA60703DD}"/>
                </a:ext>
              </a:extLst>
            </p:cNvPr>
            <p:cNvSpPr/>
            <p:nvPr/>
          </p:nvSpPr>
          <p:spPr>
            <a:xfrm>
              <a:off x="14045184" y="2615184"/>
              <a:ext cx="548640" cy="548640"/>
            </a:xfrm>
            <a:prstGeom prst="ellipse">
              <a:avLst/>
            </a:prstGeom>
            <a:solidFill>
              <a:srgbClr val="E4572E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Text 37">
              <a:extLst>
                <a:ext uri="{FF2B5EF4-FFF2-40B4-BE49-F238E27FC236}">
                  <a16:creationId xmlns:a16="http://schemas.microsoft.com/office/drawing/2014/main" id="{FE1ECC6D-01BF-CAA4-1A49-8A10A3D16A96}"/>
                </a:ext>
              </a:extLst>
            </p:cNvPr>
            <p:cNvSpPr/>
            <p:nvPr/>
          </p:nvSpPr>
          <p:spPr>
            <a:xfrm>
              <a:off x="14045184" y="2615184"/>
              <a:ext cx="548640" cy="5486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4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4</a:t>
              </a:r>
              <a:endParaRPr lang="en-US" sz="2400" dirty="0"/>
            </a:p>
          </p:txBody>
        </p:sp>
        <p:sp>
          <p:nvSpPr>
            <p:cNvPr id="127" name="Shape 38">
              <a:extLst>
                <a:ext uri="{FF2B5EF4-FFF2-40B4-BE49-F238E27FC236}">
                  <a16:creationId xmlns:a16="http://schemas.microsoft.com/office/drawing/2014/main" id="{B6A279F6-41FB-10BD-4D7D-B64A26BD5A16}"/>
                </a:ext>
              </a:extLst>
            </p:cNvPr>
            <p:cNvSpPr/>
            <p:nvPr/>
          </p:nvSpPr>
          <p:spPr>
            <a:xfrm>
              <a:off x="14950440" y="2834640"/>
              <a:ext cx="1554480" cy="1554480"/>
            </a:xfrm>
            <a:prstGeom prst="ellipse">
              <a:avLst/>
            </a:prstGeom>
            <a:solidFill>
              <a:srgbClr val="E4572E"/>
            </a:solidFill>
            <a:ln/>
          </p:spPr>
          <p:txBody>
            <a:bodyPr/>
            <a:lstStyle/>
            <a:p>
              <a:endParaRPr lang="en-US"/>
            </a:p>
          </p:txBody>
        </p:sp>
        <p:pic>
          <p:nvPicPr>
            <p:cNvPr id="128" name="Image 15" descr="preencoded.png">
              <a:extLst>
                <a:ext uri="{FF2B5EF4-FFF2-40B4-BE49-F238E27FC236}">
                  <a16:creationId xmlns:a16="http://schemas.microsoft.com/office/drawing/2014/main" id="{AD48F4CD-5B63-B10D-2CF3-5FA2E78F4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5270480" y="3154680"/>
              <a:ext cx="914400" cy="914400"/>
            </a:xfrm>
            <a:prstGeom prst="rect">
              <a:avLst/>
            </a:prstGeom>
          </p:spPr>
        </p:pic>
        <p:sp>
          <p:nvSpPr>
            <p:cNvPr id="129" name="Text 39">
              <a:extLst>
                <a:ext uri="{FF2B5EF4-FFF2-40B4-BE49-F238E27FC236}">
                  <a16:creationId xmlns:a16="http://schemas.microsoft.com/office/drawing/2014/main" id="{C71F0B34-8D41-BE8E-4763-57569DC4C69A}"/>
                </a:ext>
              </a:extLst>
            </p:cNvPr>
            <p:cNvSpPr/>
            <p:nvPr/>
          </p:nvSpPr>
          <p:spPr>
            <a:xfrm>
              <a:off x="13944600" y="4663440"/>
              <a:ext cx="3566160" cy="5486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3200" b="1" dirty="0">
                  <a:solidFill>
                    <a:srgbClr val="16324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User Interface</a:t>
              </a:r>
              <a:endParaRPr lang="en-US" sz="3200" dirty="0"/>
            </a:p>
          </p:txBody>
        </p:sp>
        <p:sp>
          <p:nvSpPr>
            <p:cNvPr id="130" name="Text 40">
              <a:extLst>
                <a:ext uri="{FF2B5EF4-FFF2-40B4-BE49-F238E27FC236}">
                  <a16:creationId xmlns:a16="http://schemas.microsoft.com/office/drawing/2014/main" id="{742B8039-EF57-5521-8389-8FF998FBE039}"/>
                </a:ext>
              </a:extLst>
            </p:cNvPr>
            <p:cNvSpPr/>
            <p:nvPr/>
          </p:nvSpPr>
          <p:spPr>
            <a:xfrm>
              <a:off x="13944600" y="5303520"/>
              <a:ext cx="3566160" cy="45720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2400" i="1" dirty="0">
                  <a:solidFill>
                    <a:srgbClr val="5B6B7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People see &amp; control</a:t>
              </a:r>
              <a:endParaRPr lang="en-US" sz="2400" dirty="0"/>
            </a:p>
          </p:txBody>
        </p:sp>
        <p:pic>
          <p:nvPicPr>
            <p:cNvPr id="131" name="Image 16" descr="preencoded.png">
              <a:extLst>
                <a:ext uri="{FF2B5EF4-FFF2-40B4-BE49-F238E27FC236}">
                  <a16:creationId xmlns:a16="http://schemas.microsoft.com/office/drawing/2014/main" id="{F864BCC1-2FFC-6BC1-4450-5B172E729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4333220" y="6217920"/>
              <a:ext cx="868680" cy="868680"/>
            </a:xfrm>
            <a:prstGeom prst="rect">
              <a:avLst/>
            </a:prstGeom>
          </p:spPr>
        </p:pic>
        <p:sp>
          <p:nvSpPr>
            <p:cNvPr id="132" name="Text 41">
              <a:extLst>
                <a:ext uri="{FF2B5EF4-FFF2-40B4-BE49-F238E27FC236}">
                  <a16:creationId xmlns:a16="http://schemas.microsoft.com/office/drawing/2014/main" id="{CE2BEF07-C928-AB7C-D94A-256595E12A42}"/>
                </a:ext>
              </a:extLst>
            </p:cNvPr>
            <p:cNvSpPr/>
            <p:nvPr/>
          </p:nvSpPr>
          <p:spPr>
            <a:xfrm>
              <a:off x="13853160" y="717804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Mobile app</a:t>
              </a:r>
              <a:endParaRPr lang="en-US" sz="2400" dirty="0"/>
            </a:p>
          </p:txBody>
        </p:sp>
        <p:pic>
          <p:nvPicPr>
            <p:cNvPr id="133" name="Image 17" descr="preencoded.png">
              <a:extLst>
                <a:ext uri="{FF2B5EF4-FFF2-40B4-BE49-F238E27FC236}">
                  <a16:creationId xmlns:a16="http://schemas.microsoft.com/office/drawing/2014/main" id="{25E6C0A5-2257-DA90-6499-745DE7DF4E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16253460" y="6217920"/>
              <a:ext cx="868680" cy="868680"/>
            </a:xfrm>
            <a:prstGeom prst="rect">
              <a:avLst/>
            </a:prstGeom>
          </p:spPr>
        </p:pic>
        <p:sp>
          <p:nvSpPr>
            <p:cNvPr id="134" name="Text 42">
              <a:extLst>
                <a:ext uri="{FF2B5EF4-FFF2-40B4-BE49-F238E27FC236}">
                  <a16:creationId xmlns:a16="http://schemas.microsoft.com/office/drawing/2014/main" id="{B5873824-D2EA-205B-0F47-BEBF365B7B91}"/>
                </a:ext>
              </a:extLst>
            </p:cNvPr>
            <p:cNvSpPr/>
            <p:nvPr/>
          </p:nvSpPr>
          <p:spPr>
            <a:xfrm>
              <a:off x="15773400" y="717804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Web app</a:t>
              </a:r>
              <a:endParaRPr lang="en-US" sz="2400" dirty="0"/>
            </a:p>
          </p:txBody>
        </p:sp>
        <p:pic>
          <p:nvPicPr>
            <p:cNvPr id="135" name="Image 18" descr="preencoded.png">
              <a:extLst>
                <a:ext uri="{FF2B5EF4-FFF2-40B4-BE49-F238E27FC236}">
                  <a16:creationId xmlns:a16="http://schemas.microsoft.com/office/drawing/2014/main" id="{028B1B70-BE01-2150-6D6C-9027AF5F6C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14333220" y="7909560"/>
              <a:ext cx="868680" cy="868680"/>
            </a:xfrm>
            <a:prstGeom prst="rect">
              <a:avLst/>
            </a:prstGeom>
          </p:spPr>
        </p:pic>
        <p:sp>
          <p:nvSpPr>
            <p:cNvPr id="136" name="Text 43">
              <a:extLst>
                <a:ext uri="{FF2B5EF4-FFF2-40B4-BE49-F238E27FC236}">
                  <a16:creationId xmlns:a16="http://schemas.microsoft.com/office/drawing/2014/main" id="{62ADEC85-AF68-4D79-3D75-1DB5943FE598}"/>
                </a:ext>
              </a:extLst>
            </p:cNvPr>
            <p:cNvSpPr/>
            <p:nvPr/>
          </p:nvSpPr>
          <p:spPr>
            <a:xfrm>
              <a:off x="13853160" y="886968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Dashboard</a:t>
              </a:r>
              <a:endParaRPr lang="en-US" sz="2400" dirty="0"/>
            </a:p>
          </p:txBody>
        </p:sp>
        <p:pic>
          <p:nvPicPr>
            <p:cNvPr id="137" name="Image 19" descr="preencoded.png">
              <a:extLst>
                <a:ext uri="{FF2B5EF4-FFF2-40B4-BE49-F238E27FC236}">
                  <a16:creationId xmlns:a16="http://schemas.microsoft.com/office/drawing/2014/main" id="{F7AF62E4-8980-69E1-74B5-407242335F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16253460" y="7909560"/>
              <a:ext cx="868680" cy="868680"/>
            </a:xfrm>
            <a:prstGeom prst="rect">
              <a:avLst/>
            </a:prstGeom>
          </p:spPr>
        </p:pic>
        <p:sp>
          <p:nvSpPr>
            <p:cNvPr id="138" name="Text 44">
              <a:extLst>
                <a:ext uri="{FF2B5EF4-FFF2-40B4-BE49-F238E27FC236}">
                  <a16:creationId xmlns:a16="http://schemas.microsoft.com/office/drawing/2014/main" id="{FAEC62B6-0B80-8783-9C43-07B683A4DD09}"/>
                </a:ext>
              </a:extLst>
            </p:cNvPr>
            <p:cNvSpPr/>
            <p:nvPr/>
          </p:nvSpPr>
          <p:spPr>
            <a:xfrm>
              <a:off x="15773400" y="886968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Alerts</a:t>
              </a:r>
              <a:endParaRPr lang="en-US" sz="2400" dirty="0"/>
            </a:p>
          </p:txBody>
        </p:sp>
      </p:grpSp>
      <p:sp>
        <p:nvSpPr>
          <p:cNvPr id="139" name="Text 45">
            <a:extLst>
              <a:ext uri="{FF2B5EF4-FFF2-40B4-BE49-F238E27FC236}">
                <a16:creationId xmlns:a16="http://schemas.microsoft.com/office/drawing/2014/main" id="{3E1C65BA-CA07-4B0D-A69F-4D94A9BCBD9E}"/>
              </a:ext>
            </a:extLst>
          </p:cNvPr>
          <p:cNvSpPr/>
          <p:nvPr/>
        </p:nvSpPr>
        <p:spPr>
          <a:xfrm>
            <a:off x="640080" y="9765792"/>
            <a:ext cx="17007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5B6B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DataFlair — “How IoT Works: 4 Main Components of an IoT System”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23925-FC62-4AB4-A8ED-A08C2DC1DE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DBED7A8C-1FBD-EEA2-ACA8-87D0E5849259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1A11CD25-814E-F215-A418-AA0F59F2EBCA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B0D28DE4-79AB-98DE-5CCB-42EB5CE48053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LIBRARY EXAMPLE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B5A0FDE0-1F05-4771-AAAE-29AAFE22C55D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5EF6F761-7AF2-9267-F749-FE9D204B92FA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C596AF3-1D3B-87A2-F86C-873A82E843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1763377"/>
            <a:ext cx="7772400" cy="8240271"/>
          </a:xfrm>
          <a:prstGeom prst="rect">
            <a:avLst/>
          </a:prstGeom>
        </p:spPr>
      </p:pic>
      <p:sp>
        <p:nvSpPr>
          <p:cNvPr id="9" name="Left Arrow 8">
            <a:extLst>
              <a:ext uri="{FF2B5EF4-FFF2-40B4-BE49-F238E27FC236}">
                <a16:creationId xmlns:a16="http://schemas.microsoft.com/office/drawing/2014/main" id="{02E9C5FB-F766-45E6-7C6D-73D860EE9B8E}"/>
              </a:ext>
            </a:extLst>
          </p:cNvPr>
          <p:cNvSpPr/>
          <p:nvPr/>
        </p:nvSpPr>
        <p:spPr>
          <a:xfrm>
            <a:off x="10744200" y="8407415"/>
            <a:ext cx="2373253" cy="1480027"/>
          </a:xfrm>
          <a:prstGeom prst="lef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3624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14D53F-99B0-CB28-44E8-6879B47C7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C2F86013-E69F-0471-9B14-E178D7254F01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A6618C87-7D4A-6B83-24C4-CDCBA6B1944F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E611047F-4260-1E3E-95A0-ECB628AE63D8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INSERT YOUR INFO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BD116658-D0EF-114D-8D03-1FE71A2506B2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5E59AD64-3EED-CF0D-85BA-188729015010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966A26-FBDE-B5C6-E69C-00ABE5A61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688739"/>
            <a:ext cx="10326078" cy="5864811"/>
          </a:xfrm>
          <a:prstGeom prst="rect">
            <a:avLst/>
          </a:prstGeom>
        </p:spPr>
      </p:pic>
      <p:sp>
        <p:nvSpPr>
          <p:cNvPr id="9" name="Left Arrow 8">
            <a:extLst>
              <a:ext uri="{FF2B5EF4-FFF2-40B4-BE49-F238E27FC236}">
                <a16:creationId xmlns:a16="http://schemas.microsoft.com/office/drawing/2014/main" id="{3FFB4702-8324-AE32-5989-E5A6854FDDE5}"/>
              </a:ext>
            </a:extLst>
          </p:cNvPr>
          <p:cNvSpPr/>
          <p:nvPr/>
        </p:nvSpPr>
        <p:spPr>
          <a:xfrm>
            <a:off x="11110490" y="4610100"/>
            <a:ext cx="2373253" cy="1480027"/>
          </a:xfrm>
          <a:prstGeom prst="lef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>
            <a:extLst>
              <a:ext uri="{FF2B5EF4-FFF2-40B4-BE49-F238E27FC236}">
                <a16:creationId xmlns:a16="http://schemas.microsoft.com/office/drawing/2014/main" id="{6660CD9A-088F-84D9-6486-A3FFA869307E}"/>
              </a:ext>
            </a:extLst>
          </p:cNvPr>
          <p:cNvSpPr/>
          <p:nvPr/>
        </p:nvSpPr>
        <p:spPr>
          <a:xfrm>
            <a:off x="5562600" y="7353300"/>
            <a:ext cx="2373253" cy="1480027"/>
          </a:xfrm>
          <a:prstGeom prst="lef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676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0FCA1C-58D6-7578-E4E1-1EBD97398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55CC6786-0B17-BF61-20BD-1A3E9E5A0AD3}"/>
              </a:ext>
            </a:extLst>
          </p:cNvPr>
          <p:cNvSpPr txBox="1"/>
          <p:nvPr/>
        </p:nvSpPr>
        <p:spPr>
          <a:xfrm>
            <a:off x="10896063" y="6873557"/>
            <a:ext cx="5981631" cy="10649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16"/>
              </a:lnSpc>
            </a:pPr>
            <a:r>
              <a:rPr lang="en-US" sz="6930" b="1" dirty="0">
                <a:solidFill>
                  <a:srgbClr val="191919"/>
                </a:solidFill>
                <a:latin typeface="Poppins Bold"/>
                <a:ea typeface="Poppins Bold"/>
                <a:cs typeface="Poppins Bold"/>
                <a:sym typeface="Poppins Bold"/>
              </a:rPr>
              <a:t>PRACTICE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42BF7DF9-47F6-9F09-ED71-9D291E0E100F}"/>
              </a:ext>
            </a:extLst>
          </p:cNvPr>
          <p:cNvSpPr/>
          <p:nvPr/>
        </p:nvSpPr>
        <p:spPr>
          <a:xfrm>
            <a:off x="10802692" y="8234182"/>
            <a:ext cx="6456608" cy="0"/>
          </a:xfrm>
          <a:prstGeom prst="line">
            <a:avLst/>
          </a:prstGeom>
          <a:ln w="76200" cap="flat">
            <a:solidFill>
              <a:srgbClr val="90104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6AD2827-5128-5DC9-D554-A8F12C4A5184}"/>
              </a:ext>
            </a:extLst>
          </p:cNvPr>
          <p:cNvSpPr/>
          <p:nvPr/>
        </p:nvSpPr>
        <p:spPr>
          <a:xfrm>
            <a:off x="-4128503" y="0"/>
            <a:ext cx="13155787" cy="10767015"/>
          </a:xfrm>
          <a:custGeom>
            <a:avLst/>
            <a:gdLst/>
            <a:ahLst/>
            <a:cxnLst/>
            <a:rect l="l" t="t" r="r" b="b"/>
            <a:pathLst>
              <a:path w="13155787" h="10767015">
                <a:moveTo>
                  <a:pt x="0" y="0"/>
                </a:moveTo>
                <a:lnTo>
                  <a:pt x="13155787" y="0"/>
                </a:lnTo>
                <a:lnTo>
                  <a:pt x="13155787" y="10767015"/>
                </a:lnTo>
                <a:lnTo>
                  <a:pt x="0" y="107670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694" r="-1511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64A6C34D-A1FF-C24C-DC86-0D74A3FDF9A2}"/>
              </a:ext>
            </a:extLst>
          </p:cNvPr>
          <p:cNvSpPr/>
          <p:nvPr/>
        </p:nvSpPr>
        <p:spPr>
          <a:xfrm>
            <a:off x="13681434" y="1028700"/>
            <a:ext cx="3196261" cy="975792"/>
          </a:xfrm>
          <a:custGeom>
            <a:avLst/>
            <a:gdLst/>
            <a:ahLst/>
            <a:cxnLst/>
            <a:rect l="l" t="t" r="r" b="b"/>
            <a:pathLst>
              <a:path w="3196261" h="975792">
                <a:moveTo>
                  <a:pt x="0" y="0"/>
                </a:moveTo>
                <a:lnTo>
                  <a:pt x="3196260" y="0"/>
                </a:lnTo>
                <a:lnTo>
                  <a:pt x="3196260" y="975792"/>
                </a:lnTo>
                <a:lnTo>
                  <a:pt x="0" y="9757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1171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0CB5B-46C8-9D1D-B2C9-7674E219D5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F501CC7F-109C-16F8-D730-267523E83995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43744195-6CDA-ACDD-8E6D-4B2CD1C4E47F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8348E47-7A48-950C-25A4-8AE82EC61478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TASK 1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526B747-50E8-E720-A637-A76B415ABBE3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6C19D204-6EF3-2AA9-F153-A7451577C30F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2080E3-5CCF-C095-D38C-E3529E2823A6}"/>
              </a:ext>
            </a:extLst>
          </p:cNvPr>
          <p:cNvSpPr txBox="1"/>
          <p:nvPr/>
        </p:nvSpPr>
        <p:spPr>
          <a:xfrm>
            <a:off x="4121098" y="4543336"/>
            <a:ext cx="100458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Familiarize with the interface and coding and get your IoT system started</a:t>
            </a:r>
          </a:p>
        </p:txBody>
      </p:sp>
    </p:spTree>
    <p:extLst>
      <p:ext uri="{BB962C8B-B14F-4D97-AF65-F5344CB8AC3E}">
        <p14:creationId xmlns:p14="http://schemas.microsoft.com/office/powerpoint/2010/main" val="4899986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58AD8B-F04B-3442-EBEC-BB17A450C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C57BC80F-4C59-9DA0-EF50-F9A6847621D2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71CBFF4A-B17F-8334-E285-96F60874306D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29868984-E322-559D-86D7-CE7FA3403E93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TASK 2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5762D23-2A40-C72B-87A4-4D7654191E7E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FE5F9CC6-5E8F-3772-1EA9-A7F41A1CB01F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BB4C4E-20AB-34E5-0EA8-2808FD6BB422}"/>
              </a:ext>
            </a:extLst>
          </p:cNvPr>
          <p:cNvSpPr txBox="1"/>
          <p:nvPr/>
        </p:nvSpPr>
        <p:spPr>
          <a:xfrm>
            <a:off x="4121098" y="4543336"/>
            <a:ext cx="100458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Use available components and build an interesting IoT System.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996604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896063" y="6873557"/>
            <a:ext cx="5981631" cy="11119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16"/>
              </a:lnSpc>
            </a:pPr>
            <a:r>
              <a:rPr lang="en-US" sz="6930" b="1">
                <a:solidFill>
                  <a:srgbClr val="191919"/>
                </a:solidFill>
                <a:latin typeface="Poppins Bold"/>
                <a:ea typeface="Poppins Bold"/>
                <a:cs typeface="Poppins Bold"/>
                <a:sym typeface="Poppins Bold"/>
              </a:rPr>
              <a:t>Thank you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896063" y="8502891"/>
            <a:ext cx="5981631" cy="7554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03"/>
              </a:lnSpc>
            </a:pPr>
            <a:r>
              <a:rPr lang="en-US" sz="2310">
                <a:solidFill>
                  <a:srgbClr val="191919"/>
                </a:solidFill>
                <a:latin typeface="Poppins"/>
                <a:ea typeface="Poppins"/>
                <a:cs typeface="Poppins"/>
                <a:sym typeface="Poppins"/>
              </a:rPr>
              <a:t>For more info about this report,</a:t>
            </a:r>
          </a:p>
          <a:p>
            <a:pPr algn="r">
              <a:lnSpc>
                <a:spcPts val="3003"/>
              </a:lnSpc>
            </a:pPr>
            <a:r>
              <a:rPr lang="en-US" sz="2310">
                <a:solidFill>
                  <a:srgbClr val="191919"/>
                </a:solidFill>
                <a:latin typeface="Poppins"/>
                <a:ea typeface="Poppins"/>
                <a:cs typeface="Poppins"/>
                <a:sym typeface="Poppins"/>
              </a:rPr>
              <a:t>send an email to </a:t>
            </a:r>
            <a:r>
              <a:rPr lang="en-US" sz="2310">
                <a:solidFill>
                  <a:srgbClr val="FA632A"/>
                </a:solidFill>
                <a:latin typeface="Poppins"/>
                <a:ea typeface="Poppins"/>
                <a:cs typeface="Poppins"/>
                <a:sym typeface="Poppins"/>
              </a:rPr>
              <a:t>XXXXXXXXXX</a:t>
            </a:r>
          </a:p>
        </p:txBody>
      </p:sp>
      <p:sp>
        <p:nvSpPr>
          <p:cNvPr id="4" name="AutoShape 4"/>
          <p:cNvSpPr/>
          <p:nvPr/>
        </p:nvSpPr>
        <p:spPr>
          <a:xfrm>
            <a:off x="10802692" y="8234182"/>
            <a:ext cx="6456608" cy="0"/>
          </a:xfrm>
          <a:prstGeom prst="line">
            <a:avLst/>
          </a:prstGeom>
          <a:ln w="76200" cap="flat">
            <a:solidFill>
              <a:srgbClr val="90104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-4128503" y="0"/>
            <a:ext cx="13155787" cy="10767015"/>
          </a:xfrm>
          <a:custGeom>
            <a:avLst/>
            <a:gdLst/>
            <a:ahLst/>
            <a:cxnLst/>
            <a:rect l="l" t="t" r="r" b="b"/>
            <a:pathLst>
              <a:path w="13155787" h="10767015">
                <a:moveTo>
                  <a:pt x="0" y="0"/>
                </a:moveTo>
                <a:lnTo>
                  <a:pt x="13155787" y="0"/>
                </a:lnTo>
                <a:lnTo>
                  <a:pt x="13155787" y="10767015"/>
                </a:lnTo>
                <a:lnTo>
                  <a:pt x="0" y="107670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694" r="-1511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3681434" y="1028700"/>
            <a:ext cx="3196261" cy="975792"/>
          </a:xfrm>
          <a:custGeom>
            <a:avLst/>
            <a:gdLst/>
            <a:ahLst/>
            <a:cxnLst/>
            <a:rect l="l" t="t" r="r" b="b"/>
            <a:pathLst>
              <a:path w="3196261" h="975792">
                <a:moveTo>
                  <a:pt x="0" y="0"/>
                </a:moveTo>
                <a:lnTo>
                  <a:pt x="3196260" y="0"/>
                </a:lnTo>
                <a:lnTo>
                  <a:pt x="3196260" y="975792"/>
                </a:lnTo>
                <a:lnTo>
                  <a:pt x="0" y="9757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16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4928868" y="680743"/>
            <a:ext cx="95491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IOT COMMUNICATION PROTOCOLS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20" name="Freeform 20"/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A65875D-8D27-5C08-015E-A7419395EFB7}"/>
              </a:ext>
            </a:extLst>
          </p:cNvPr>
          <p:cNvGrpSpPr/>
          <p:nvPr/>
        </p:nvGrpSpPr>
        <p:grpSpPr>
          <a:xfrm>
            <a:off x="1371600" y="1714500"/>
            <a:ext cx="15544800" cy="1097280"/>
            <a:chOff x="1371600" y="1714500"/>
            <a:chExt cx="15544800" cy="1097280"/>
          </a:xfrm>
        </p:grpSpPr>
        <p:sp>
          <p:nvSpPr>
            <p:cNvPr id="25" name="Shape 1">
              <a:extLst>
                <a:ext uri="{FF2B5EF4-FFF2-40B4-BE49-F238E27FC236}">
                  <a16:creationId xmlns:a16="http://schemas.microsoft.com/office/drawing/2014/main" id="{A154F758-A31C-F4CA-EDAC-7F91B42B7970}"/>
                </a:ext>
              </a:extLst>
            </p:cNvPr>
            <p:cNvSpPr/>
            <p:nvPr/>
          </p:nvSpPr>
          <p:spPr>
            <a:xfrm>
              <a:off x="2971800" y="1714500"/>
              <a:ext cx="2743200" cy="640080"/>
            </a:xfrm>
            <a:prstGeom prst="roundRect">
              <a:avLst>
                <a:gd name="adj" fmla="val 14286"/>
              </a:avLst>
            </a:prstGeom>
            <a:solidFill>
              <a:srgbClr val="E7ECF1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 2">
              <a:extLst>
                <a:ext uri="{FF2B5EF4-FFF2-40B4-BE49-F238E27FC236}">
                  <a16:creationId xmlns:a16="http://schemas.microsoft.com/office/drawing/2014/main" id="{1ABB617C-6EE3-F3BA-30A9-AD95039B6135}"/>
                </a:ext>
              </a:extLst>
            </p:cNvPr>
            <p:cNvSpPr/>
            <p:nvPr/>
          </p:nvSpPr>
          <p:spPr>
            <a:xfrm>
              <a:off x="2971800" y="1714500"/>
              <a:ext cx="2743200" cy="64008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000" b="1" dirty="0">
                  <a:solidFill>
                    <a:srgbClr val="6B7A8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1  </a:t>
              </a:r>
              <a:r>
                <a:rPr lang="en-US" sz="2000" dirty="0">
                  <a:solidFill>
                    <a:srgbClr val="6B7A8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Sensors</a:t>
              </a:r>
              <a:endParaRPr lang="en-US" sz="2000" dirty="0"/>
            </a:p>
          </p:txBody>
        </p:sp>
        <p:sp>
          <p:nvSpPr>
            <p:cNvPr id="27" name="Text 3">
              <a:extLst>
                <a:ext uri="{FF2B5EF4-FFF2-40B4-BE49-F238E27FC236}">
                  <a16:creationId xmlns:a16="http://schemas.microsoft.com/office/drawing/2014/main" id="{E4B134CA-1158-25EB-4416-BFA2BDBEF0DE}"/>
                </a:ext>
              </a:extLst>
            </p:cNvPr>
            <p:cNvSpPr/>
            <p:nvPr/>
          </p:nvSpPr>
          <p:spPr>
            <a:xfrm>
              <a:off x="5715000" y="1714500"/>
              <a:ext cx="457200" cy="64008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600" dirty="0">
                  <a:solidFill>
                    <a:srgbClr val="AEB9C4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›</a:t>
              </a:r>
              <a:endParaRPr lang="en-US" sz="2600" dirty="0"/>
            </a:p>
          </p:txBody>
        </p:sp>
        <p:sp>
          <p:nvSpPr>
            <p:cNvPr id="28" name="Shape 4">
              <a:extLst>
                <a:ext uri="{FF2B5EF4-FFF2-40B4-BE49-F238E27FC236}">
                  <a16:creationId xmlns:a16="http://schemas.microsoft.com/office/drawing/2014/main" id="{A3A538D1-4D69-0E21-2FF7-74C07FACAFBD}"/>
                </a:ext>
              </a:extLst>
            </p:cNvPr>
            <p:cNvSpPr/>
            <p:nvPr/>
          </p:nvSpPr>
          <p:spPr>
            <a:xfrm>
              <a:off x="6172200" y="1714500"/>
              <a:ext cx="2743200" cy="640080"/>
            </a:xfrm>
            <a:prstGeom prst="roundRect">
              <a:avLst>
                <a:gd name="adj" fmla="val 14286"/>
              </a:avLst>
            </a:prstGeom>
            <a:solidFill>
              <a:srgbClr val="2D6CDF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Text 5">
              <a:extLst>
                <a:ext uri="{FF2B5EF4-FFF2-40B4-BE49-F238E27FC236}">
                  <a16:creationId xmlns:a16="http://schemas.microsoft.com/office/drawing/2014/main" id="{9BE02D09-A381-F05F-3814-78F6B6289AC6}"/>
                </a:ext>
              </a:extLst>
            </p:cNvPr>
            <p:cNvSpPr/>
            <p:nvPr/>
          </p:nvSpPr>
          <p:spPr>
            <a:xfrm>
              <a:off x="6172200" y="1714500"/>
              <a:ext cx="2743200" cy="64008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0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2  Connectivity</a:t>
              </a:r>
              <a:endParaRPr lang="en-US" sz="2000" dirty="0"/>
            </a:p>
          </p:txBody>
        </p:sp>
        <p:sp>
          <p:nvSpPr>
            <p:cNvPr id="30" name="Text 6">
              <a:extLst>
                <a:ext uri="{FF2B5EF4-FFF2-40B4-BE49-F238E27FC236}">
                  <a16:creationId xmlns:a16="http://schemas.microsoft.com/office/drawing/2014/main" id="{95581AC4-B5C8-9D7B-7900-6F1DC13DB2CD}"/>
                </a:ext>
              </a:extLst>
            </p:cNvPr>
            <p:cNvSpPr/>
            <p:nvPr/>
          </p:nvSpPr>
          <p:spPr>
            <a:xfrm>
              <a:off x="8915400" y="1714500"/>
              <a:ext cx="457200" cy="64008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600" dirty="0">
                  <a:solidFill>
                    <a:srgbClr val="AEB9C4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›</a:t>
              </a:r>
              <a:endParaRPr lang="en-US" sz="2600" dirty="0"/>
            </a:p>
          </p:txBody>
        </p:sp>
        <p:sp>
          <p:nvSpPr>
            <p:cNvPr id="31" name="Shape 7">
              <a:extLst>
                <a:ext uri="{FF2B5EF4-FFF2-40B4-BE49-F238E27FC236}">
                  <a16:creationId xmlns:a16="http://schemas.microsoft.com/office/drawing/2014/main" id="{28D0772B-B29D-071F-CEDB-EDC2EE51464D}"/>
                </a:ext>
              </a:extLst>
            </p:cNvPr>
            <p:cNvSpPr/>
            <p:nvPr/>
          </p:nvSpPr>
          <p:spPr>
            <a:xfrm>
              <a:off x="9372600" y="1714500"/>
              <a:ext cx="2743200" cy="640080"/>
            </a:xfrm>
            <a:prstGeom prst="roundRect">
              <a:avLst>
                <a:gd name="adj" fmla="val 14286"/>
              </a:avLst>
            </a:prstGeom>
            <a:solidFill>
              <a:srgbClr val="E7ECF1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Text 8">
              <a:extLst>
                <a:ext uri="{FF2B5EF4-FFF2-40B4-BE49-F238E27FC236}">
                  <a16:creationId xmlns:a16="http://schemas.microsoft.com/office/drawing/2014/main" id="{CD59A82C-37AC-6C64-5EE7-6EE631124746}"/>
                </a:ext>
              </a:extLst>
            </p:cNvPr>
            <p:cNvSpPr/>
            <p:nvPr/>
          </p:nvSpPr>
          <p:spPr>
            <a:xfrm>
              <a:off x="9372600" y="1714500"/>
              <a:ext cx="2743200" cy="64008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000" b="1" dirty="0">
                  <a:solidFill>
                    <a:srgbClr val="6B7A8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3  </a:t>
              </a:r>
              <a:r>
                <a:rPr lang="en-US" sz="2000" dirty="0">
                  <a:solidFill>
                    <a:srgbClr val="6B7A8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Processing</a:t>
              </a:r>
              <a:endParaRPr lang="en-US" sz="2000" dirty="0"/>
            </a:p>
          </p:txBody>
        </p:sp>
        <p:sp>
          <p:nvSpPr>
            <p:cNvPr id="33" name="Text 9">
              <a:extLst>
                <a:ext uri="{FF2B5EF4-FFF2-40B4-BE49-F238E27FC236}">
                  <a16:creationId xmlns:a16="http://schemas.microsoft.com/office/drawing/2014/main" id="{1439EA6C-0B06-CB55-5EB6-98F9E4C356DB}"/>
                </a:ext>
              </a:extLst>
            </p:cNvPr>
            <p:cNvSpPr/>
            <p:nvPr/>
          </p:nvSpPr>
          <p:spPr>
            <a:xfrm>
              <a:off x="12115800" y="1714500"/>
              <a:ext cx="457200" cy="64008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600" dirty="0">
                  <a:solidFill>
                    <a:srgbClr val="AEB9C4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›</a:t>
              </a:r>
              <a:endParaRPr lang="en-US" sz="2600" dirty="0"/>
            </a:p>
          </p:txBody>
        </p:sp>
        <p:sp>
          <p:nvSpPr>
            <p:cNvPr id="34" name="Shape 10">
              <a:extLst>
                <a:ext uri="{FF2B5EF4-FFF2-40B4-BE49-F238E27FC236}">
                  <a16:creationId xmlns:a16="http://schemas.microsoft.com/office/drawing/2014/main" id="{94FEB02E-1D3D-4A92-A422-CEA2A6FA5809}"/>
                </a:ext>
              </a:extLst>
            </p:cNvPr>
            <p:cNvSpPr/>
            <p:nvPr/>
          </p:nvSpPr>
          <p:spPr>
            <a:xfrm>
              <a:off x="12573000" y="1714500"/>
              <a:ext cx="2743200" cy="640080"/>
            </a:xfrm>
            <a:prstGeom prst="roundRect">
              <a:avLst>
                <a:gd name="adj" fmla="val 14286"/>
              </a:avLst>
            </a:prstGeom>
            <a:solidFill>
              <a:srgbClr val="E7ECF1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Text 11">
              <a:extLst>
                <a:ext uri="{FF2B5EF4-FFF2-40B4-BE49-F238E27FC236}">
                  <a16:creationId xmlns:a16="http://schemas.microsoft.com/office/drawing/2014/main" id="{9B0B6568-8FC7-D0D3-AE6C-C3C0AFAAC0D3}"/>
                </a:ext>
              </a:extLst>
            </p:cNvPr>
            <p:cNvSpPr/>
            <p:nvPr/>
          </p:nvSpPr>
          <p:spPr>
            <a:xfrm>
              <a:off x="12573000" y="1714500"/>
              <a:ext cx="2743200" cy="64008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000" b="1" dirty="0">
                  <a:solidFill>
                    <a:srgbClr val="6B7A8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4  </a:t>
              </a:r>
              <a:r>
                <a:rPr lang="en-US" sz="2000" dirty="0">
                  <a:solidFill>
                    <a:srgbClr val="6B7A8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Interface</a:t>
              </a:r>
              <a:endParaRPr lang="en-US" sz="2000" dirty="0"/>
            </a:p>
          </p:txBody>
        </p:sp>
        <p:sp>
          <p:nvSpPr>
            <p:cNvPr id="36" name="Text 12">
              <a:extLst>
                <a:ext uri="{FF2B5EF4-FFF2-40B4-BE49-F238E27FC236}">
                  <a16:creationId xmlns:a16="http://schemas.microsoft.com/office/drawing/2014/main" id="{1440FEDC-538C-DAFE-1126-8B4873B877C9}"/>
                </a:ext>
              </a:extLst>
            </p:cNvPr>
            <p:cNvSpPr/>
            <p:nvPr/>
          </p:nvSpPr>
          <p:spPr>
            <a:xfrm>
              <a:off x="1371600" y="2400300"/>
              <a:ext cx="15544800" cy="41148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2000" i="1" dirty="0">
                  <a:solidFill>
                    <a:srgbClr val="5B6B7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Communication protocols are the “languages” used inside the Connectivity layer — Component 2.</a:t>
              </a:r>
              <a:endParaRPr lang="en-US" sz="2000" dirty="0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65484149-295A-5171-1B69-6E08306FCFB7}"/>
              </a:ext>
            </a:extLst>
          </p:cNvPr>
          <p:cNvGrpSpPr/>
          <p:nvPr/>
        </p:nvGrpSpPr>
        <p:grpSpPr>
          <a:xfrm>
            <a:off x="3657600" y="2930652"/>
            <a:ext cx="10972800" cy="658368"/>
            <a:chOff x="3657600" y="2930652"/>
            <a:chExt cx="10972800" cy="658368"/>
          </a:xfrm>
        </p:grpSpPr>
        <p:sp>
          <p:nvSpPr>
            <p:cNvPr id="37" name="Shape 13">
              <a:extLst>
                <a:ext uri="{FF2B5EF4-FFF2-40B4-BE49-F238E27FC236}">
                  <a16:creationId xmlns:a16="http://schemas.microsoft.com/office/drawing/2014/main" id="{E38F7F69-D0D7-C086-FE19-402785A0937C}"/>
                </a:ext>
              </a:extLst>
            </p:cNvPr>
            <p:cNvSpPr/>
            <p:nvPr/>
          </p:nvSpPr>
          <p:spPr>
            <a:xfrm>
              <a:off x="3657600" y="2930652"/>
              <a:ext cx="10972800" cy="658368"/>
            </a:xfrm>
            <a:prstGeom prst="roundRect">
              <a:avLst>
                <a:gd name="adj" fmla="val 50000"/>
              </a:avLst>
            </a:prstGeom>
            <a:solidFill>
              <a:srgbClr val="16324F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Text 14">
              <a:extLst>
                <a:ext uri="{FF2B5EF4-FFF2-40B4-BE49-F238E27FC236}">
                  <a16:creationId xmlns:a16="http://schemas.microsoft.com/office/drawing/2014/main" id="{25EBD9A6-CFB5-7C0D-793C-F2C7C807AD34}"/>
                </a:ext>
              </a:extLst>
            </p:cNvPr>
            <p:cNvSpPr/>
            <p:nvPr/>
          </p:nvSpPr>
          <p:spPr>
            <a:xfrm>
              <a:off x="3657600" y="2930652"/>
              <a:ext cx="10972800" cy="65836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400" b="1" dirty="0">
                  <a:solidFill>
                    <a:srgbClr val="8FB3E6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CATEGORY   </a:t>
              </a:r>
              <a:r>
                <a:rPr lang="en-US" sz="24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Application-layer (data / messaging) protocols</a:t>
              </a:r>
              <a:endParaRPr lang="en-US" sz="2400" dirty="0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CA2A5352-EF04-9AE4-B998-C4DBC803EC0B}"/>
              </a:ext>
            </a:extLst>
          </p:cNvPr>
          <p:cNvGrpSpPr/>
          <p:nvPr/>
        </p:nvGrpSpPr>
        <p:grpSpPr>
          <a:xfrm>
            <a:off x="640080" y="3771900"/>
            <a:ext cx="5364480" cy="2743200"/>
            <a:chOff x="640080" y="3771900"/>
            <a:chExt cx="5364480" cy="2743200"/>
          </a:xfrm>
        </p:grpSpPr>
        <p:sp>
          <p:nvSpPr>
            <p:cNvPr id="39" name="Shape 15">
              <a:extLst>
                <a:ext uri="{FF2B5EF4-FFF2-40B4-BE49-F238E27FC236}">
                  <a16:creationId xmlns:a16="http://schemas.microsoft.com/office/drawing/2014/main" id="{8D0A9892-A276-3794-0B35-165A08261D42}"/>
                </a:ext>
              </a:extLst>
            </p:cNvPr>
            <p:cNvSpPr/>
            <p:nvPr/>
          </p:nvSpPr>
          <p:spPr>
            <a:xfrm>
              <a:off x="640080" y="3771900"/>
              <a:ext cx="5364480" cy="2743200"/>
            </a:xfrm>
            <a:prstGeom prst="roundRect">
              <a:avLst>
                <a:gd name="adj" fmla="val 5333"/>
              </a:avLst>
            </a:prstGeom>
            <a:solidFill>
              <a:srgbClr val="F4F6F9"/>
            </a:solidFill>
            <a:ln/>
            <a:effectLst>
              <a:outerShdw blurRad="101600" dist="38100" dir="5400000" algn="bl" rotWithShape="0">
                <a:srgbClr val="B8C2CC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Shape 16">
              <a:extLst>
                <a:ext uri="{FF2B5EF4-FFF2-40B4-BE49-F238E27FC236}">
                  <a16:creationId xmlns:a16="http://schemas.microsoft.com/office/drawing/2014/main" id="{D040AA66-AD6C-5D6F-6E05-E138E1286370}"/>
                </a:ext>
              </a:extLst>
            </p:cNvPr>
            <p:cNvSpPr/>
            <p:nvPr/>
          </p:nvSpPr>
          <p:spPr>
            <a:xfrm>
              <a:off x="960120" y="4064508"/>
              <a:ext cx="1234440" cy="1234440"/>
            </a:xfrm>
            <a:prstGeom prst="ellipse">
              <a:avLst/>
            </a:prstGeom>
            <a:solidFill>
              <a:srgbClr val="8E44AD"/>
            </a:solidFill>
            <a:ln/>
          </p:spPr>
          <p:txBody>
            <a:bodyPr/>
            <a:lstStyle/>
            <a:p>
              <a:endParaRPr lang="en-US"/>
            </a:p>
          </p:txBody>
        </p:sp>
        <p:pic>
          <p:nvPicPr>
            <p:cNvPr id="41" name="Image 0" descr="preencoded.png">
              <a:extLst>
                <a:ext uri="{FF2B5EF4-FFF2-40B4-BE49-F238E27FC236}">
                  <a16:creationId xmlns:a16="http://schemas.microsoft.com/office/drawing/2014/main" id="{329CE1D3-10BC-A64C-D339-937A3D002F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3584" y="4347972"/>
              <a:ext cx="667512" cy="667512"/>
            </a:xfrm>
            <a:prstGeom prst="rect">
              <a:avLst/>
            </a:prstGeom>
          </p:spPr>
        </p:pic>
        <p:sp>
          <p:nvSpPr>
            <p:cNvPr id="42" name="Text 17">
              <a:extLst>
                <a:ext uri="{FF2B5EF4-FFF2-40B4-BE49-F238E27FC236}">
                  <a16:creationId xmlns:a16="http://schemas.microsoft.com/office/drawing/2014/main" id="{71A15B4C-B7C8-0E71-142D-829F6B02CBB4}"/>
                </a:ext>
              </a:extLst>
            </p:cNvPr>
            <p:cNvSpPr/>
            <p:nvPr/>
          </p:nvSpPr>
          <p:spPr>
            <a:xfrm>
              <a:off x="2423160" y="4082796"/>
              <a:ext cx="3398520" cy="4572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3000" b="1" dirty="0">
                  <a:solidFill>
                    <a:srgbClr val="16324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MQTT</a:t>
              </a:r>
              <a:endParaRPr lang="en-US" sz="3000" dirty="0"/>
            </a:p>
          </p:txBody>
        </p:sp>
        <p:sp>
          <p:nvSpPr>
            <p:cNvPr id="43" name="Text 18">
              <a:extLst>
                <a:ext uri="{FF2B5EF4-FFF2-40B4-BE49-F238E27FC236}">
                  <a16:creationId xmlns:a16="http://schemas.microsoft.com/office/drawing/2014/main" id="{7AF695AA-7D0A-74BA-FF75-C7783914C656}"/>
                </a:ext>
              </a:extLst>
            </p:cNvPr>
            <p:cNvSpPr/>
            <p:nvPr/>
          </p:nvSpPr>
          <p:spPr>
            <a:xfrm>
              <a:off x="2423160" y="4613148"/>
              <a:ext cx="3398520" cy="3200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1500" i="1" dirty="0">
                  <a:solidFill>
                    <a:srgbClr val="5B6B7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Message Queuing Telemetry Transport</a:t>
              </a:r>
              <a:endParaRPr lang="en-US" sz="1500" dirty="0"/>
            </a:p>
          </p:txBody>
        </p:sp>
        <p:sp>
          <p:nvSpPr>
            <p:cNvPr id="44" name="Text 19">
              <a:extLst>
                <a:ext uri="{FF2B5EF4-FFF2-40B4-BE49-F238E27FC236}">
                  <a16:creationId xmlns:a16="http://schemas.microsoft.com/office/drawing/2014/main" id="{10D11335-F1B6-C4C7-CBE9-C4987611DED1}"/>
                </a:ext>
              </a:extLst>
            </p:cNvPr>
            <p:cNvSpPr/>
            <p:nvPr/>
          </p:nvSpPr>
          <p:spPr>
            <a:xfrm>
              <a:off x="2423160" y="4960620"/>
              <a:ext cx="3398520" cy="3200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1700" b="1" dirty="0">
                  <a:solidFill>
                    <a:srgbClr val="8E44AD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Publish / Subscribe  ·  TCP</a:t>
              </a:r>
              <a:endParaRPr lang="en-US" sz="1700" dirty="0"/>
            </a:p>
          </p:txBody>
        </p:sp>
        <p:sp>
          <p:nvSpPr>
            <p:cNvPr id="45" name="Text 20">
              <a:extLst>
                <a:ext uri="{FF2B5EF4-FFF2-40B4-BE49-F238E27FC236}">
                  <a16:creationId xmlns:a16="http://schemas.microsoft.com/office/drawing/2014/main" id="{CEC116ED-D6FB-70C4-FBE6-BA621904C04E}"/>
                </a:ext>
              </a:extLst>
            </p:cNvPr>
            <p:cNvSpPr/>
            <p:nvPr/>
          </p:nvSpPr>
          <p:spPr>
            <a:xfrm>
              <a:off x="1005840" y="5554980"/>
              <a:ext cx="4632960" cy="82296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Lightweight pub/sub for constrained, unreliable networks.</a:t>
              </a:r>
              <a:endParaRPr lang="en-US" sz="2400" dirty="0"/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3D9A61E-8579-1AEA-E5DC-FF1E7D479559}"/>
              </a:ext>
            </a:extLst>
          </p:cNvPr>
          <p:cNvGrpSpPr/>
          <p:nvPr/>
        </p:nvGrpSpPr>
        <p:grpSpPr>
          <a:xfrm>
            <a:off x="6461760" y="3771900"/>
            <a:ext cx="5364480" cy="2743200"/>
            <a:chOff x="6461760" y="3771900"/>
            <a:chExt cx="5364480" cy="2743200"/>
          </a:xfrm>
        </p:grpSpPr>
        <p:sp>
          <p:nvSpPr>
            <p:cNvPr id="46" name="Shape 21">
              <a:extLst>
                <a:ext uri="{FF2B5EF4-FFF2-40B4-BE49-F238E27FC236}">
                  <a16:creationId xmlns:a16="http://schemas.microsoft.com/office/drawing/2014/main" id="{DD0BFC2E-28D9-93EC-CE08-BAA30F97E42C}"/>
                </a:ext>
              </a:extLst>
            </p:cNvPr>
            <p:cNvSpPr/>
            <p:nvPr/>
          </p:nvSpPr>
          <p:spPr>
            <a:xfrm>
              <a:off x="6461760" y="3771900"/>
              <a:ext cx="5364480" cy="2743200"/>
            </a:xfrm>
            <a:prstGeom prst="roundRect">
              <a:avLst>
                <a:gd name="adj" fmla="val 5333"/>
              </a:avLst>
            </a:prstGeom>
            <a:solidFill>
              <a:srgbClr val="F4F6F9"/>
            </a:solidFill>
            <a:ln/>
            <a:effectLst>
              <a:outerShdw blurRad="101600" dist="38100" dir="5400000" algn="bl" rotWithShape="0">
                <a:srgbClr val="B8C2CC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Shape 22">
              <a:extLst>
                <a:ext uri="{FF2B5EF4-FFF2-40B4-BE49-F238E27FC236}">
                  <a16:creationId xmlns:a16="http://schemas.microsoft.com/office/drawing/2014/main" id="{426BB2F9-F995-3ACC-0079-B030328EEF97}"/>
                </a:ext>
              </a:extLst>
            </p:cNvPr>
            <p:cNvSpPr/>
            <p:nvPr/>
          </p:nvSpPr>
          <p:spPr>
            <a:xfrm>
              <a:off x="6781800" y="4064508"/>
              <a:ext cx="1234440" cy="1234440"/>
            </a:xfrm>
            <a:prstGeom prst="ellipse">
              <a:avLst/>
            </a:prstGeom>
            <a:solidFill>
              <a:srgbClr val="2D6CDF"/>
            </a:solidFill>
            <a:ln/>
          </p:spPr>
          <p:txBody>
            <a:bodyPr/>
            <a:lstStyle/>
            <a:p>
              <a:endParaRPr lang="en-US"/>
            </a:p>
          </p:txBody>
        </p:sp>
        <p:pic>
          <p:nvPicPr>
            <p:cNvPr id="48" name="Image 1" descr="preencoded.png">
              <a:extLst>
                <a:ext uri="{FF2B5EF4-FFF2-40B4-BE49-F238E27FC236}">
                  <a16:creationId xmlns:a16="http://schemas.microsoft.com/office/drawing/2014/main" id="{023CBE7B-80A9-2B8C-5BF6-140C43E208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65264" y="4347972"/>
              <a:ext cx="667512" cy="667512"/>
            </a:xfrm>
            <a:prstGeom prst="rect">
              <a:avLst/>
            </a:prstGeom>
          </p:spPr>
        </p:pic>
        <p:sp>
          <p:nvSpPr>
            <p:cNvPr id="49" name="Text 23">
              <a:extLst>
                <a:ext uri="{FF2B5EF4-FFF2-40B4-BE49-F238E27FC236}">
                  <a16:creationId xmlns:a16="http://schemas.microsoft.com/office/drawing/2014/main" id="{26CBC784-93F8-B323-2AF4-2C94FF68B2DC}"/>
                </a:ext>
              </a:extLst>
            </p:cNvPr>
            <p:cNvSpPr/>
            <p:nvPr/>
          </p:nvSpPr>
          <p:spPr>
            <a:xfrm>
              <a:off x="8244840" y="4082796"/>
              <a:ext cx="3398520" cy="4572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3000" b="1" dirty="0">
                  <a:solidFill>
                    <a:srgbClr val="16324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HTTP / HTTPS</a:t>
              </a:r>
              <a:endParaRPr lang="en-US" sz="3000" dirty="0"/>
            </a:p>
          </p:txBody>
        </p:sp>
        <p:sp>
          <p:nvSpPr>
            <p:cNvPr id="50" name="Text 24">
              <a:extLst>
                <a:ext uri="{FF2B5EF4-FFF2-40B4-BE49-F238E27FC236}">
                  <a16:creationId xmlns:a16="http://schemas.microsoft.com/office/drawing/2014/main" id="{BEA00097-B39A-154A-CB4B-671B2BE5477C}"/>
                </a:ext>
              </a:extLst>
            </p:cNvPr>
            <p:cNvSpPr/>
            <p:nvPr/>
          </p:nvSpPr>
          <p:spPr>
            <a:xfrm>
              <a:off x="8244840" y="4613148"/>
              <a:ext cx="3398520" cy="3200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1500" i="1" dirty="0">
                  <a:solidFill>
                    <a:srgbClr val="5B6B7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HyperText Transfer Protocol</a:t>
              </a:r>
              <a:endParaRPr lang="en-US" sz="1500" dirty="0"/>
            </a:p>
          </p:txBody>
        </p:sp>
        <p:sp>
          <p:nvSpPr>
            <p:cNvPr id="51" name="Text 25">
              <a:extLst>
                <a:ext uri="{FF2B5EF4-FFF2-40B4-BE49-F238E27FC236}">
                  <a16:creationId xmlns:a16="http://schemas.microsoft.com/office/drawing/2014/main" id="{EC2DF5C0-2A03-CA18-1726-176C0D10EDB0}"/>
                </a:ext>
              </a:extLst>
            </p:cNvPr>
            <p:cNvSpPr/>
            <p:nvPr/>
          </p:nvSpPr>
          <p:spPr>
            <a:xfrm>
              <a:off x="8244840" y="4960620"/>
              <a:ext cx="3398520" cy="3200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1700" b="1" dirty="0">
                  <a:solidFill>
                    <a:srgbClr val="2D6CD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Request / Response  ·  TCP</a:t>
              </a:r>
              <a:endParaRPr lang="en-US" sz="1700" dirty="0"/>
            </a:p>
          </p:txBody>
        </p:sp>
        <p:sp>
          <p:nvSpPr>
            <p:cNvPr id="52" name="Text 26">
              <a:extLst>
                <a:ext uri="{FF2B5EF4-FFF2-40B4-BE49-F238E27FC236}">
                  <a16:creationId xmlns:a16="http://schemas.microsoft.com/office/drawing/2014/main" id="{51F1C8B6-8B17-030F-77DA-CC9FA21C7044}"/>
                </a:ext>
              </a:extLst>
            </p:cNvPr>
            <p:cNvSpPr/>
            <p:nvPr/>
          </p:nvSpPr>
          <p:spPr>
            <a:xfrm>
              <a:off x="6827520" y="5554980"/>
              <a:ext cx="4632960" cy="82296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Universal REST — simple and everywhere, but heavier.</a:t>
              </a:r>
              <a:endParaRPr lang="en-US" sz="2400" dirty="0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34756EDF-C659-B312-1E69-BA49F379F0DA}"/>
              </a:ext>
            </a:extLst>
          </p:cNvPr>
          <p:cNvGrpSpPr/>
          <p:nvPr/>
        </p:nvGrpSpPr>
        <p:grpSpPr>
          <a:xfrm>
            <a:off x="12283440" y="3771900"/>
            <a:ext cx="5364480" cy="2743200"/>
            <a:chOff x="12283440" y="3771900"/>
            <a:chExt cx="5364480" cy="2743200"/>
          </a:xfrm>
        </p:grpSpPr>
        <p:sp>
          <p:nvSpPr>
            <p:cNvPr id="53" name="Shape 27">
              <a:extLst>
                <a:ext uri="{FF2B5EF4-FFF2-40B4-BE49-F238E27FC236}">
                  <a16:creationId xmlns:a16="http://schemas.microsoft.com/office/drawing/2014/main" id="{94F658E5-219B-C70D-89E5-33DDF06BD8B9}"/>
                </a:ext>
              </a:extLst>
            </p:cNvPr>
            <p:cNvSpPr/>
            <p:nvPr/>
          </p:nvSpPr>
          <p:spPr>
            <a:xfrm>
              <a:off x="12283440" y="3771900"/>
              <a:ext cx="5364480" cy="2743200"/>
            </a:xfrm>
            <a:prstGeom prst="roundRect">
              <a:avLst>
                <a:gd name="adj" fmla="val 5333"/>
              </a:avLst>
            </a:prstGeom>
            <a:solidFill>
              <a:srgbClr val="F4F6F9"/>
            </a:solidFill>
            <a:ln/>
            <a:effectLst>
              <a:outerShdw blurRad="101600" dist="38100" dir="5400000" algn="bl" rotWithShape="0">
                <a:srgbClr val="B8C2CC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Shape 28">
              <a:extLst>
                <a:ext uri="{FF2B5EF4-FFF2-40B4-BE49-F238E27FC236}">
                  <a16:creationId xmlns:a16="http://schemas.microsoft.com/office/drawing/2014/main" id="{64DF4CAE-D6C9-030F-BF5C-462B89297FEC}"/>
                </a:ext>
              </a:extLst>
            </p:cNvPr>
            <p:cNvSpPr/>
            <p:nvPr/>
          </p:nvSpPr>
          <p:spPr>
            <a:xfrm>
              <a:off x="12603480" y="4064508"/>
              <a:ext cx="1234440" cy="1234440"/>
            </a:xfrm>
            <a:prstGeom prst="ellipse">
              <a:avLst/>
            </a:prstGeom>
            <a:solidFill>
              <a:srgbClr val="0E9594"/>
            </a:solidFill>
            <a:ln/>
          </p:spPr>
          <p:txBody>
            <a:bodyPr/>
            <a:lstStyle/>
            <a:p>
              <a:endParaRPr lang="en-US"/>
            </a:p>
          </p:txBody>
        </p:sp>
        <p:pic>
          <p:nvPicPr>
            <p:cNvPr id="55" name="Image 2" descr="preencoded.png">
              <a:extLst>
                <a:ext uri="{FF2B5EF4-FFF2-40B4-BE49-F238E27FC236}">
                  <a16:creationId xmlns:a16="http://schemas.microsoft.com/office/drawing/2014/main" id="{043601F6-E5D5-3C3B-617E-9B7ABA486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886944" y="4347972"/>
              <a:ext cx="667512" cy="667512"/>
            </a:xfrm>
            <a:prstGeom prst="rect">
              <a:avLst/>
            </a:prstGeom>
          </p:spPr>
        </p:pic>
        <p:sp>
          <p:nvSpPr>
            <p:cNvPr id="56" name="Text 29">
              <a:extLst>
                <a:ext uri="{FF2B5EF4-FFF2-40B4-BE49-F238E27FC236}">
                  <a16:creationId xmlns:a16="http://schemas.microsoft.com/office/drawing/2014/main" id="{C2857182-2C60-17A0-67C3-AC153AE54A46}"/>
                </a:ext>
              </a:extLst>
            </p:cNvPr>
            <p:cNvSpPr/>
            <p:nvPr/>
          </p:nvSpPr>
          <p:spPr>
            <a:xfrm>
              <a:off x="14066520" y="4082796"/>
              <a:ext cx="3398520" cy="4572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3000" b="1" dirty="0">
                  <a:solidFill>
                    <a:srgbClr val="16324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CoAP</a:t>
              </a:r>
              <a:endParaRPr lang="en-US" sz="3000" dirty="0"/>
            </a:p>
          </p:txBody>
        </p:sp>
        <p:sp>
          <p:nvSpPr>
            <p:cNvPr id="57" name="Text 30">
              <a:extLst>
                <a:ext uri="{FF2B5EF4-FFF2-40B4-BE49-F238E27FC236}">
                  <a16:creationId xmlns:a16="http://schemas.microsoft.com/office/drawing/2014/main" id="{69D514BA-8C8B-ADAF-B049-16267CAE9C84}"/>
                </a:ext>
              </a:extLst>
            </p:cNvPr>
            <p:cNvSpPr/>
            <p:nvPr/>
          </p:nvSpPr>
          <p:spPr>
            <a:xfrm>
              <a:off x="14066520" y="4613148"/>
              <a:ext cx="3398520" cy="3200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1500" i="1" dirty="0">
                  <a:solidFill>
                    <a:srgbClr val="5B6B7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Constrained Application Protocol</a:t>
              </a:r>
              <a:endParaRPr lang="en-US" sz="1500" dirty="0"/>
            </a:p>
          </p:txBody>
        </p:sp>
        <p:sp>
          <p:nvSpPr>
            <p:cNvPr id="58" name="Text 31">
              <a:extLst>
                <a:ext uri="{FF2B5EF4-FFF2-40B4-BE49-F238E27FC236}">
                  <a16:creationId xmlns:a16="http://schemas.microsoft.com/office/drawing/2014/main" id="{BB08573E-33E1-D7B4-E244-8BB9E61330E1}"/>
                </a:ext>
              </a:extLst>
            </p:cNvPr>
            <p:cNvSpPr/>
            <p:nvPr/>
          </p:nvSpPr>
          <p:spPr>
            <a:xfrm>
              <a:off x="14066520" y="4960620"/>
              <a:ext cx="3398520" cy="3200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1700" b="1" dirty="0">
                  <a:solidFill>
                    <a:srgbClr val="0E9594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Request / Response  ·  UDP</a:t>
              </a:r>
              <a:endParaRPr lang="en-US" sz="1700" dirty="0"/>
            </a:p>
          </p:txBody>
        </p:sp>
        <p:sp>
          <p:nvSpPr>
            <p:cNvPr id="59" name="Text 32">
              <a:extLst>
                <a:ext uri="{FF2B5EF4-FFF2-40B4-BE49-F238E27FC236}">
                  <a16:creationId xmlns:a16="http://schemas.microsoft.com/office/drawing/2014/main" id="{8EDCC4D0-F623-A4B2-EDD4-5F40A2F62CA7}"/>
                </a:ext>
              </a:extLst>
            </p:cNvPr>
            <p:cNvSpPr/>
            <p:nvPr/>
          </p:nvSpPr>
          <p:spPr>
            <a:xfrm>
              <a:off x="12649200" y="5554980"/>
              <a:ext cx="4632960" cy="82296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REST-style for tiny low-power devices; maps to HTTP.</a:t>
              </a:r>
              <a:endParaRPr lang="en-US" sz="2400" dirty="0"/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FCB607A0-EEE7-0DEE-B0C0-7FE8105E7082}"/>
              </a:ext>
            </a:extLst>
          </p:cNvPr>
          <p:cNvGrpSpPr/>
          <p:nvPr/>
        </p:nvGrpSpPr>
        <p:grpSpPr>
          <a:xfrm>
            <a:off x="640080" y="6713220"/>
            <a:ext cx="5364480" cy="2743200"/>
            <a:chOff x="640080" y="6713220"/>
            <a:chExt cx="5364480" cy="2743200"/>
          </a:xfrm>
        </p:grpSpPr>
        <p:sp>
          <p:nvSpPr>
            <p:cNvPr id="60" name="Shape 33">
              <a:extLst>
                <a:ext uri="{FF2B5EF4-FFF2-40B4-BE49-F238E27FC236}">
                  <a16:creationId xmlns:a16="http://schemas.microsoft.com/office/drawing/2014/main" id="{B60385BD-8FF8-6D8D-ED9E-885A6BECC36B}"/>
                </a:ext>
              </a:extLst>
            </p:cNvPr>
            <p:cNvSpPr/>
            <p:nvPr/>
          </p:nvSpPr>
          <p:spPr>
            <a:xfrm>
              <a:off x="640080" y="6713220"/>
              <a:ext cx="5364480" cy="2743200"/>
            </a:xfrm>
            <a:prstGeom prst="roundRect">
              <a:avLst>
                <a:gd name="adj" fmla="val 5333"/>
              </a:avLst>
            </a:prstGeom>
            <a:solidFill>
              <a:srgbClr val="F4F6F9"/>
            </a:solidFill>
            <a:ln/>
            <a:effectLst>
              <a:outerShdw blurRad="101600" dist="38100" dir="5400000" algn="bl" rotWithShape="0">
                <a:srgbClr val="B8C2CC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Shape 34">
              <a:extLst>
                <a:ext uri="{FF2B5EF4-FFF2-40B4-BE49-F238E27FC236}">
                  <a16:creationId xmlns:a16="http://schemas.microsoft.com/office/drawing/2014/main" id="{9AD421A4-3760-0511-F497-1B6B14DD5EE1}"/>
                </a:ext>
              </a:extLst>
            </p:cNvPr>
            <p:cNvSpPr/>
            <p:nvPr/>
          </p:nvSpPr>
          <p:spPr>
            <a:xfrm>
              <a:off x="960120" y="7005828"/>
              <a:ext cx="1234440" cy="1234440"/>
            </a:xfrm>
            <a:prstGeom prst="ellipse">
              <a:avLst/>
            </a:prstGeom>
            <a:solidFill>
              <a:srgbClr val="E4572E"/>
            </a:solidFill>
            <a:ln/>
          </p:spPr>
          <p:txBody>
            <a:bodyPr/>
            <a:lstStyle/>
            <a:p>
              <a:endParaRPr lang="en-US"/>
            </a:p>
          </p:txBody>
        </p:sp>
        <p:pic>
          <p:nvPicPr>
            <p:cNvPr id="62" name="Image 3" descr="preencoded.png">
              <a:extLst>
                <a:ext uri="{FF2B5EF4-FFF2-40B4-BE49-F238E27FC236}">
                  <a16:creationId xmlns:a16="http://schemas.microsoft.com/office/drawing/2014/main" id="{37F272D9-93B3-C24D-DADB-A5813AA71CA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43584" y="7289292"/>
              <a:ext cx="667512" cy="667512"/>
            </a:xfrm>
            <a:prstGeom prst="rect">
              <a:avLst/>
            </a:prstGeom>
          </p:spPr>
        </p:pic>
        <p:sp>
          <p:nvSpPr>
            <p:cNvPr id="63" name="Text 35">
              <a:extLst>
                <a:ext uri="{FF2B5EF4-FFF2-40B4-BE49-F238E27FC236}">
                  <a16:creationId xmlns:a16="http://schemas.microsoft.com/office/drawing/2014/main" id="{25C0B1DB-7435-24E3-68CB-4EF285149757}"/>
                </a:ext>
              </a:extLst>
            </p:cNvPr>
            <p:cNvSpPr/>
            <p:nvPr/>
          </p:nvSpPr>
          <p:spPr>
            <a:xfrm>
              <a:off x="2423160" y="7024116"/>
              <a:ext cx="3398520" cy="4572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3000" b="1" dirty="0">
                  <a:solidFill>
                    <a:srgbClr val="16324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AMQP</a:t>
              </a:r>
              <a:endParaRPr lang="en-US" sz="3000" dirty="0"/>
            </a:p>
          </p:txBody>
        </p:sp>
        <p:sp>
          <p:nvSpPr>
            <p:cNvPr id="64" name="Text 36">
              <a:extLst>
                <a:ext uri="{FF2B5EF4-FFF2-40B4-BE49-F238E27FC236}">
                  <a16:creationId xmlns:a16="http://schemas.microsoft.com/office/drawing/2014/main" id="{52158C26-8660-E977-E867-7070A8A164A1}"/>
                </a:ext>
              </a:extLst>
            </p:cNvPr>
            <p:cNvSpPr/>
            <p:nvPr/>
          </p:nvSpPr>
          <p:spPr>
            <a:xfrm>
              <a:off x="2423160" y="7554468"/>
              <a:ext cx="3398520" cy="3200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1500" i="1" dirty="0">
                  <a:solidFill>
                    <a:srgbClr val="5B6B7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Advanced Message Queuing Protocol</a:t>
              </a:r>
              <a:endParaRPr lang="en-US" sz="1500" dirty="0"/>
            </a:p>
          </p:txBody>
        </p:sp>
        <p:sp>
          <p:nvSpPr>
            <p:cNvPr id="65" name="Text 37">
              <a:extLst>
                <a:ext uri="{FF2B5EF4-FFF2-40B4-BE49-F238E27FC236}">
                  <a16:creationId xmlns:a16="http://schemas.microsoft.com/office/drawing/2014/main" id="{B1A05836-A2E6-088D-87E3-0CBF4E21BF26}"/>
                </a:ext>
              </a:extLst>
            </p:cNvPr>
            <p:cNvSpPr/>
            <p:nvPr/>
          </p:nvSpPr>
          <p:spPr>
            <a:xfrm>
              <a:off x="2423160" y="7901940"/>
              <a:ext cx="3398520" cy="3200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1700" b="1" dirty="0">
                  <a:solidFill>
                    <a:srgbClr val="E4572E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Message queue  ·  TCP</a:t>
              </a:r>
              <a:endParaRPr lang="en-US" sz="1700" dirty="0"/>
            </a:p>
          </p:txBody>
        </p:sp>
        <p:sp>
          <p:nvSpPr>
            <p:cNvPr id="66" name="Text 38">
              <a:extLst>
                <a:ext uri="{FF2B5EF4-FFF2-40B4-BE49-F238E27FC236}">
                  <a16:creationId xmlns:a16="http://schemas.microsoft.com/office/drawing/2014/main" id="{B71C4F3C-DA0B-C89E-CED4-F378F9CE18D3}"/>
                </a:ext>
              </a:extLst>
            </p:cNvPr>
            <p:cNvSpPr/>
            <p:nvPr/>
          </p:nvSpPr>
          <p:spPr>
            <a:xfrm>
              <a:off x="1005840" y="8496300"/>
              <a:ext cx="4632960" cy="82296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Reliable queued messaging with delivery guarantees.</a:t>
              </a:r>
              <a:endParaRPr lang="en-US" sz="2400" dirty="0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96603907-51AF-A438-55A9-B5A82AE860B5}"/>
              </a:ext>
            </a:extLst>
          </p:cNvPr>
          <p:cNvGrpSpPr/>
          <p:nvPr/>
        </p:nvGrpSpPr>
        <p:grpSpPr>
          <a:xfrm>
            <a:off x="6461760" y="6713220"/>
            <a:ext cx="5364480" cy="2743200"/>
            <a:chOff x="6461760" y="6713220"/>
            <a:chExt cx="5364480" cy="2743200"/>
          </a:xfrm>
        </p:grpSpPr>
        <p:sp>
          <p:nvSpPr>
            <p:cNvPr id="67" name="Shape 39">
              <a:extLst>
                <a:ext uri="{FF2B5EF4-FFF2-40B4-BE49-F238E27FC236}">
                  <a16:creationId xmlns:a16="http://schemas.microsoft.com/office/drawing/2014/main" id="{4B8ACC9D-7F37-933E-43F5-6DC54676C37B}"/>
                </a:ext>
              </a:extLst>
            </p:cNvPr>
            <p:cNvSpPr/>
            <p:nvPr/>
          </p:nvSpPr>
          <p:spPr>
            <a:xfrm>
              <a:off x="6461760" y="6713220"/>
              <a:ext cx="5364480" cy="2743200"/>
            </a:xfrm>
            <a:prstGeom prst="roundRect">
              <a:avLst>
                <a:gd name="adj" fmla="val 5333"/>
              </a:avLst>
            </a:prstGeom>
            <a:solidFill>
              <a:srgbClr val="F4F6F9"/>
            </a:solidFill>
            <a:ln/>
            <a:effectLst>
              <a:outerShdw blurRad="101600" dist="38100" dir="5400000" algn="bl" rotWithShape="0">
                <a:srgbClr val="B8C2CC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Shape 40">
              <a:extLst>
                <a:ext uri="{FF2B5EF4-FFF2-40B4-BE49-F238E27FC236}">
                  <a16:creationId xmlns:a16="http://schemas.microsoft.com/office/drawing/2014/main" id="{E5F697FD-8C79-F7EB-06DA-7F91BCE4BC41}"/>
                </a:ext>
              </a:extLst>
            </p:cNvPr>
            <p:cNvSpPr/>
            <p:nvPr/>
          </p:nvSpPr>
          <p:spPr>
            <a:xfrm>
              <a:off x="6781800" y="7005828"/>
              <a:ext cx="1234440" cy="1234440"/>
            </a:xfrm>
            <a:prstGeom prst="ellipse">
              <a:avLst/>
            </a:prstGeom>
            <a:solidFill>
              <a:srgbClr val="1F9E5A"/>
            </a:solidFill>
            <a:ln/>
          </p:spPr>
          <p:txBody>
            <a:bodyPr/>
            <a:lstStyle/>
            <a:p>
              <a:endParaRPr lang="en-US"/>
            </a:p>
          </p:txBody>
        </p:sp>
        <p:pic>
          <p:nvPicPr>
            <p:cNvPr id="69" name="Image 4" descr="preencoded.png">
              <a:extLst>
                <a:ext uri="{FF2B5EF4-FFF2-40B4-BE49-F238E27FC236}">
                  <a16:creationId xmlns:a16="http://schemas.microsoft.com/office/drawing/2014/main" id="{30774B93-208C-D0E3-6F7E-3F0B95C13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065264" y="7289292"/>
              <a:ext cx="667512" cy="667512"/>
            </a:xfrm>
            <a:prstGeom prst="rect">
              <a:avLst/>
            </a:prstGeom>
          </p:spPr>
        </p:pic>
        <p:sp>
          <p:nvSpPr>
            <p:cNvPr id="70" name="Text 41">
              <a:extLst>
                <a:ext uri="{FF2B5EF4-FFF2-40B4-BE49-F238E27FC236}">
                  <a16:creationId xmlns:a16="http://schemas.microsoft.com/office/drawing/2014/main" id="{7F5DB5FD-3100-AAA6-CCA3-BE4821AC512A}"/>
                </a:ext>
              </a:extLst>
            </p:cNvPr>
            <p:cNvSpPr/>
            <p:nvPr/>
          </p:nvSpPr>
          <p:spPr>
            <a:xfrm>
              <a:off x="8244840" y="7024116"/>
              <a:ext cx="3398520" cy="4572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3000" b="1" dirty="0">
                  <a:solidFill>
                    <a:srgbClr val="16324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WebSocket</a:t>
              </a:r>
              <a:endParaRPr lang="en-US" sz="3000" dirty="0"/>
            </a:p>
          </p:txBody>
        </p:sp>
        <p:sp>
          <p:nvSpPr>
            <p:cNvPr id="71" name="Text 42">
              <a:extLst>
                <a:ext uri="{FF2B5EF4-FFF2-40B4-BE49-F238E27FC236}">
                  <a16:creationId xmlns:a16="http://schemas.microsoft.com/office/drawing/2014/main" id="{AD524592-72D5-20F7-1C08-FC4D1EE5CE33}"/>
                </a:ext>
              </a:extLst>
            </p:cNvPr>
            <p:cNvSpPr/>
            <p:nvPr/>
          </p:nvSpPr>
          <p:spPr>
            <a:xfrm>
              <a:off x="8244840" y="7554468"/>
              <a:ext cx="3398520" cy="3200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1500" i="1" dirty="0">
                  <a:solidFill>
                    <a:srgbClr val="5B6B7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Full-duplex over one TCP socket</a:t>
              </a:r>
              <a:endParaRPr lang="en-US" sz="1500" dirty="0"/>
            </a:p>
          </p:txBody>
        </p:sp>
        <p:sp>
          <p:nvSpPr>
            <p:cNvPr id="72" name="Text 43">
              <a:extLst>
                <a:ext uri="{FF2B5EF4-FFF2-40B4-BE49-F238E27FC236}">
                  <a16:creationId xmlns:a16="http://schemas.microsoft.com/office/drawing/2014/main" id="{DA1192A5-8675-F234-8E49-B756CC313123}"/>
                </a:ext>
              </a:extLst>
            </p:cNvPr>
            <p:cNvSpPr/>
            <p:nvPr/>
          </p:nvSpPr>
          <p:spPr>
            <a:xfrm>
              <a:off x="8244840" y="7901940"/>
              <a:ext cx="3398520" cy="3200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1700" b="1" dirty="0">
                  <a:solidFill>
                    <a:srgbClr val="1F9E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Full-duplex  ·  TCP</a:t>
              </a:r>
              <a:endParaRPr lang="en-US" sz="1700" dirty="0"/>
            </a:p>
          </p:txBody>
        </p:sp>
        <p:sp>
          <p:nvSpPr>
            <p:cNvPr id="73" name="Text 44">
              <a:extLst>
                <a:ext uri="{FF2B5EF4-FFF2-40B4-BE49-F238E27FC236}">
                  <a16:creationId xmlns:a16="http://schemas.microsoft.com/office/drawing/2014/main" id="{B5D74D3C-1E1B-0B9F-EC48-A0A0837E6F16}"/>
                </a:ext>
              </a:extLst>
            </p:cNvPr>
            <p:cNvSpPr/>
            <p:nvPr/>
          </p:nvSpPr>
          <p:spPr>
            <a:xfrm>
              <a:off x="6827520" y="8496300"/>
              <a:ext cx="4632960" cy="82296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Persistent two-way channel for real-time dashboards.</a:t>
              </a:r>
              <a:endParaRPr lang="en-US" sz="2400" dirty="0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743F2BB6-09DE-7CFB-15D4-37D819F22DD4}"/>
              </a:ext>
            </a:extLst>
          </p:cNvPr>
          <p:cNvGrpSpPr/>
          <p:nvPr/>
        </p:nvGrpSpPr>
        <p:grpSpPr>
          <a:xfrm>
            <a:off x="12283440" y="6713220"/>
            <a:ext cx="5364480" cy="2743200"/>
            <a:chOff x="12283440" y="6713220"/>
            <a:chExt cx="5364480" cy="2743200"/>
          </a:xfrm>
        </p:grpSpPr>
        <p:sp>
          <p:nvSpPr>
            <p:cNvPr id="74" name="Shape 45">
              <a:extLst>
                <a:ext uri="{FF2B5EF4-FFF2-40B4-BE49-F238E27FC236}">
                  <a16:creationId xmlns:a16="http://schemas.microsoft.com/office/drawing/2014/main" id="{44F9A088-1540-BACC-69E5-F0190137E850}"/>
                </a:ext>
              </a:extLst>
            </p:cNvPr>
            <p:cNvSpPr/>
            <p:nvPr/>
          </p:nvSpPr>
          <p:spPr>
            <a:xfrm>
              <a:off x="12283440" y="6713220"/>
              <a:ext cx="5364480" cy="2743200"/>
            </a:xfrm>
            <a:prstGeom prst="roundRect">
              <a:avLst>
                <a:gd name="adj" fmla="val 5333"/>
              </a:avLst>
            </a:prstGeom>
            <a:solidFill>
              <a:srgbClr val="F4F6F9"/>
            </a:solidFill>
            <a:ln/>
            <a:effectLst>
              <a:outerShdw blurRad="101600" dist="38100" dir="5400000" algn="bl" rotWithShape="0">
                <a:srgbClr val="B8C2CC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Shape 46">
              <a:extLst>
                <a:ext uri="{FF2B5EF4-FFF2-40B4-BE49-F238E27FC236}">
                  <a16:creationId xmlns:a16="http://schemas.microsoft.com/office/drawing/2014/main" id="{AD86289E-C913-9F2A-17CD-AA6E41A63CF6}"/>
                </a:ext>
              </a:extLst>
            </p:cNvPr>
            <p:cNvSpPr/>
            <p:nvPr/>
          </p:nvSpPr>
          <p:spPr>
            <a:xfrm>
              <a:off x="12603480" y="7005828"/>
              <a:ext cx="1234440" cy="1234440"/>
            </a:xfrm>
            <a:prstGeom prst="ellipse">
              <a:avLst/>
            </a:prstGeom>
            <a:solidFill>
              <a:srgbClr val="4C4C9E"/>
            </a:solidFill>
            <a:ln/>
          </p:spPr>
          <p:txBody>
            <a:bodyPr/>
            <a:lstStyle/>
            <a:p>
              <a:endParaRPr lang="en-US"/>
            </a:p>
          </p:txBody>
        </p:sp>
        <p:pic>
          <p:nvPicPr>
            <p:cNvPr id="76" name="Image 5" descr="preencoded.png">
              <a:extLst>
                <a:ext uri="{FF2B5EF4-FFF2-40B4-BE49-F238E27FC236}">
                  <a16:creationId xmlns:a16="http://schemas.microsoft.com/office/drawing/2014/main" id="{9EC6EE8C-A9B0-23DA-20BD-292D9DE8F60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886944" y="7289292"/>
              <a:ext cx="667512" cy="667512"/>
            </a:xfrm>
            <a:prstGeom prst="rect">
              <a:avLst/>
            </a:prstGeom>
          </p:spPr>
        </p:pic>
        <p:sp>
          <p:nvSpPr>
            <p:cNvPr id="77" name="Text 47">
              <a:extLst>
                <a:ext uri="{FF2B5EF4-FFF2-40B4-BE49-F238E27FC236}">
                  <a16:creationId xmlns:a16="http://schemas.microsoft.com/office/drawing/2014/main" id="{789B5217-7C70-F3B5-1A1F-0EC5179C543D}"/>
                </a:ext>
              </a:extLst>
            </p:cNvPr>
            <p:cNvSpPr/>
            <p:nvPr/>
          </p:nvSpPr>
          <p:spPr>
            <a:xfrm>
              <a:off x="14066520" y="7024116"/>
              <a:ext cx="3398520" cy="4572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3000" b="1" dirty="0">
                  <a:solidFill>
                    <a:srgbClr val="16324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DDS</a:t>
              </a:r>
              <a:endParaRPr lang="en-US" sz="3000" dirty="0"/>
            </a:p>
          </p:txBody>
        </p:sp>
        <p:sp>
          <p:nvSpPr>
            <p:cNvPr id="78" name="Text 48">
              <a:extLst>
                <a:ext uri="{FF2B5EF4-FFF2-40B4-BE49-F238E27FC236}">
                  <a16:creationId xmlns:a16="http://schemas.microsoft.com/office/drawing/2014/main" id="{6A27203F-0F3F-1F87-8290-AF8750A4EDEC}"/>
                </a:ext>
              </a:extLst>
            </p:cNvPr>
            <p:cNvSpPr/>
            <p:nvPr/>
          </p:nvSpPr>
          <p:spPr>
            <a:xfrm>
              <a:off x="14066520" y="7554468"/>
              <a:ext cx="3398520" cy="3200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1500" i="1" dirty="0">
                  <a:solidFill>
                    <a:srgbClr val="5B6B7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Data Distribution Service</a:t>
              </a:r>
              <a:endParaRPr lang="en-US" sz="1500" dirty="0"/>
            </a:p>
          </p:txBody>
        </p:sp>
        <p:sp>
          <p:nvSpPr>
            <p:cNvPr id="79" name="Text 49">
              <a:extLst>
                <a:ext uri="{FF2B5EF4-FFF2-40B4-BE49-F238E27FC236}">
                  <a16:creationId xmlns:a16="http://schemas.microsoft.com/office/drawing/2014/main" id="{32EC93F0-0D62-984D-CFDE-F863A72316C9}"/>
                </a:ext>
              </a:extLst>
            </p:cNvPr>
            <p:cNvSpPr/>
            <p:nvPr/>
          </p:nvSpPr>
          <p:spPr>
            <a:xfrm>
              <a:off x="14066520" y="7901940"/>
              <a:ext cx="3398520" cy="3200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sz="1700" b="1" dirty="0">
                  <a:solidFill>
                    <a:srgbClr val="4C4C9E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Data bus (pub/sub)  ·  UDP</a:t>
              </a:r>
              <a:endParaRPr lang="en-US" sz="1700" dirty="0"/>
            </a:p>
          </p:txBody>
        </p:sp>
        <p:sp>
          <p:nvSpPr>
            <p:cNvPr id="80" name="Text 50">
              <a:extLst>
                <a:ext uri="{FF2B5EF4-FFF2-40B4-BE49-F238E27FC236}">
                  <a16:creationId xmlns:a16="http://schemas.microsoft.com/office/drawing/2014/main" id="{1E8D0301-709F-5C5C-6A9F-37B2B4563BBA}"/>
                </a:ext>
              </a:extLst>
            </p:cNvPr>
            <p:cNvSpPr/>
            <p:nvPr/>
          </p:nvSpPr>
          <p:spPr>
            <a:xfrm>
              <a:off x="12649200" y="8496300"/>
              <a:ext cx="4632960" cy="82296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Real-time data bus for industrial, mission-critical IoT.</a:t>
              </a:r>
              <a:endParaRPr lang="en-US" sz="2400" dirty="0"/>
            </a:p>
          </p:txBody>
        </p:sp>
      </p:grpSp>
      <p:sp>
        <p:nvSpPr>
          <p:cNvPr id="81" name="Text 51">
            <a:extLst>
              <a:ext uri="{FF2B5EF4-FFF2-40B4-BE49-F238E27FC236}">
                <a16:creationId xmlns:a16="http://schemas.microsoft.com/office/drawing/2014/main" id="{14D3F6B4-CEEB-7DBC-46B4-65CC3A92B7DE}"/>
              </a:ext>
            </a:extLst>
          </p:cNvPr>
          <p:cNvSpPr/>
          <p:nvPr/>
        </p:nvSpPr>
        <p:spPr>
          <a:xfrm>
            <a:off x="640080" y="9502140"/>
            <a:ext cx="17007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1632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it stacks:  </a:t>
            </a:r>
            <a:r>
              <a:rPr lang="en-US" sz="1800" dirty="0">
                <a:solidFill>
                  <a:srgbClr val="5B6B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these run over transport (TCP / UDP), which ride on the link/radio protocols — Wi-Fi, BLE, Zigbee, cellular, LoRaWAN — from the Connectivity component.</a:t>
            </a:r>
            <a:endParaRPr lang="en-US" sz="1800" dirty="0"/>
          </a:p>
        </p:txBody>
      </p:sp>
      <p:sp>
        <p:nvSpPr>
          <p:cNvPr id="82" name="Text 52">
            <a:extLst>
              <a:ext uri="{FF2B5EF4-FFF2-40B4-BE49-F238E27FC236}">
                <a16:creationId xmlns:a16="http://schemas.microsoft.com/office/drawing/2014/main" id="{E00421CB-19C7-194E-B83C-9D462B178168}"/>
              </a:ext>
            </a:extLst>
          </p:cNvPr>
          <p:cNvSpPr/>
          <p:nvPr/>
        </p:nvSpPr>
        <p:spPr>
          <a:xfrm>
            <a:off x="640080" y="9977628"/>
            <a:ext cx="170078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B6B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Arshon Inc.; Minew; HiveMQ — IoT communication protocols.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817309-BEDD-D27F-E039-5342E644AB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5E5345B8-AB63-1984-3E59-B81F77CF51B5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D87B24AC-CB37-128B-EFF0-9785680DA6B2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75DF48CC-9A73-9446-40BC-3CF460632160}"/>
              </a:ext>
            </a:extLst>
          </p:cNvPr>
          <p:cNvSpPr txBox="1"/>
          <p:nvPr/>
        </p:nvSpPr>
        <p:spPr>
          <a:xfrm>
            <a:off x="4928866" y="680743"/>
            <a:ext cx="1271904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WALKTHROUGH: IOT LIGHT MONITOR &amp; LED CONTROL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2FD69170-32E1-7F5C-2AE8-AC22ED3DAAC9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37968D46-08D9-0DCE-C5FA-40103A2D3410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5" name="Text 1">
            <a:extLst>
              <a:ext uri="{FF2B5EF4-FFF2-40B4-BE49-F238E27FC236}">
                <a16:creationId xmlns:a16="http://schemas.microsoft.com/office/drawing/2014/main" id="{4A30C6E8-AA7A-2ACB-2FF7-FB96EA8679DE}"/>
              </a:ext>
            </a:extLst>
          </p:cNvPr>
          <p:cNvSpPr/>
          <p:nvPr/>
        </p:nvSpPr>
        <p:spPr>
          <a:xfrm>
            <a:off x="1371600" y="1481328"/>
            <a:ext cx="15544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400" i="1" dirty="0">
                <a:solidFill>
                  <a:srgbClr val="9FB8D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ESP32  +  </a:t>
            </a:r>
            <a:r>
              <a:rPr lang="en-US" sz="2400" i="1" dirty="0" err="1">
                <a:solidFill>
                  <a:srgbClr val="9FB8D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HiveMQ</a:t>
            </a:r>
            <a:r>
              <a:rPr lang="en-US" sz="2400" i="1" dirty="0">
                <a:solidFill>
                  <a:srgbClr val="9FB8D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Cloud  +  Node-RED</a:t>
            </a:r>
            <a:endParaRPr lang="en-US" sz="2400" dirty="0"/>
          </a:p>
        </p:txBody>
      </p:sp>
      <p:sp>
        <p:nvSpPr>
          <p:cNvPr id="76" name="Text 2">
            <a:extLst>
              <a:ext uri="{FF2B5EF4-FFF2-40B4-BE49-F238E27FC236}">
                <a16:creationId xmlns:a16="http://schemas.microsoft.com/office/drawing/2014/main" id="{0D680383-2CFD-9F8A-AFF4-A94699C05F9D}"/>
              </a:ext>
            </a:extLst>
          </p:cNvPr>
          <p:cNvSpPr/>
          <p:nvPr/>
        </p:nvSpPr>
        <p:spPr>
          <a:xfrm>
            <a:off x="4480560" y="3200400"/>
            <a:ext cx="548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400" b="1" dirty="0">
                <a:solidFill>
                  <a:srgbClr val="AEB9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5400" dirty="0"/>
          </a:p>
        </p:txBody>
      </p:sp>
      <p:sp>
        <p:nvSpPr>
          <p:cNvPr id="77" name="Text 3">
            <a:extLst>
              <a:ext uri="{FF2B5EF4-FFF2-40B4-BE49-F238E27FC236}">
                <a16:creationId xmlns:a16="http://schemas.microsoft.com/office/drawing/2014/main" id="{B50E3C5D-21AE-1140-18C0-4C6CCD7B9820}"/>
              </a:ext>
            </a:extLst>
          </p:cNvPr>
          <p:cNvSpPr/>
          <p:nvPr/>
        </p:nvSpPr>
        <p:spPr>
          <a:xfrm>
            <a:off x="8869680" y="3200400"/>
            <a:ext cx="548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400" b="1" dirty="0">
                <a:solidFill>
                  <a:srgbClr val="AEB9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5400" dirty="0"/>
          </a:p>
        </p:txBody>
      </p:sp>
      <p:sp>
        <p:nvSpPr>
          <p:cNvPr id="78" name="Text 4">
            <a:extLst>
              <a:ext uri="{FF2B5EF4-FFF2-40B4-BE49-F238E27FC236}">
                <a16:creationId xmlns:a16="http://schemas.microsoft.com/office/drawing/2014/main" id="{99CBABA7-FD64-C12E-70A4-5BBF05DC1B2E}"/>
              </a:ext>
            </a:extLst>
          </p:cNvPr>
          <p:cNvSpPr/>
          <p:nvPr/>
        </p:nvSpPr>
        <p:spPr>
          <a:xfrm>
            <a:off x="13258800" y="3200400"/>
            <a:ext cx="548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400" b="1" dirty="0">
                <a:solidFill>
                  <a:srgbClr val="AEB9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5400" dirty="0"/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2E812C44-14C7-5753-8E56-B35422A78589}"/>
              </a:ext>
            </a:extLst>
          </p:cNvPr>
          <p:cNvGrpSpPr/>
          <p:nvPr/>
        </p:nvGrpSpPr>
        <p:grpSpPr>
          <a:xfrm>
            <a:off x="640080" y="2377440"/>
            <a:ext cx="3840480" cy="7223760"/>
            <a:chOff x="640080" y="2377440"/>
            <a:chExt cx="3840480" cy="7223760"/>
          </a:xfrm>
        </p:grpSpPr>
        <p:sp>
          <p:nvSpPr>
            <p:cNvPr id="79" name="Shape 5">
              <a:extLst>
                <a:ext uri="{FF2B5EF4-FFF2-40B4-BE49-F238E27FC236}">
                  <a16:creationId xmlns:a16="http://schemas.microsoft.com/office/drawing/2014/main" id="{BB787243-5FF2-2849-561C-61A5993B9164}"/>
                </a:ext>
              </a:extLst>
            </p:cNvPr>
            <p:cNvSpPr/>
            <p:nvPr/>
          </p:nvSpPr>
          <p:spPr>
            <a:xfrm>
              <a:off x="640080" y="2377440"/>
              <a:ext cx="3840480" cy="7223760"/>
            </a:xfrm>
            <a:prstGeom prst="roundRect">
              <a:avLst>
                <a:gd name="adj" fmla="val 4286"/>
              </a:avLst>
            </a:prstGeom>
            <a:solidFill>
              <a:srgbClr val="F4F6F9"/>
            </a:solidFill>
            <a:ln/>
            <a:effectLst>
              <a:outerShdw blurRad="114300" dist="38100" dir="5400000" algn="bl" rotWithShape="0">
                <a:srgbClr val="B8C2CC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Shape 6">
              <a:extLst>
                <a:ext uri="{FF2B5EF4-FFF2-40B4-BE49-F238E27FC236}">
                  <a16:creationId xmlns:a16="http://schemas.microsoft.com/office/drawing/2014/main" id="{9F55F4D3-0CF9-445C-4F40-2B2DC78B9BFB}"/>
                </a:ext>
              </a:extLst>
            </p:cNvPr>
            <p:cNvSpPr/>
            <p:nvPr/>
          </p:nvSpPr>
          <p:spPr>
            <a:xfrm>
              <a:off x="877824" y="2615184"/>
              <a:ext cx="548640" cy="548640"/>
            </a:xfrm>
            <a:prstGeom prst="ellipse">
              <a:avLst/>
            </a:prstGeom>
            <a:solidFill>
              <a:srgbClr val="0E9594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Text 7">
              <a:extLst>
                <a:ext uri="{FF2B5EF4-FFF2-40B4-BE49-F238E27FC236}">
                  <a16:creationId xmlns:a16="http://schemas.microsoft.com/office/drawing/2014/main" id="{D752AAEC-848A-D842-BAA8-A52D6D984D15}"/>
                </a:ext>
              </a:extLst>
            </p:cNvPr>
            <p:cNvSpPr/>
            <p:nvPr/>
          </p:nvSpPr>
          <p:spPr>
            <a:xfrm>
              <a:off x="877824" y="2615184"/>
              <a:ext cx="548640" cy="5486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4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1</a:t>
              </a:r>
              <a:endParaRPr lang="en-US" sz="2400" dirty="0"/>
            </a:p>
          </p:txBody>
        </p:sp>
        <p:sp>
          <p:nvSpPr>
            <p:cNvPr id="82" name="Shape 8">
              <a:extLst>
                <a:ext uri="{FF2B5EF4-FFF2-40B4-BE49-F238E27FC236}">
                  <a16:creationId xmlns:a16="http://schemas.microsoft.com/office/drawing/2014/main" id="{517AED59-71FA-5B64-606D-8E96349BB1D9}"/>
                </a:ext>
              </a:extLst>
            </p:cNvPr>
            <p:cNvSpPr/>
            <p:nvPr/>
          </p:nvSpPr>
          <p:spPr>
            <a:xfrm>
              <a:off x="1783080" y="2834640"/>
              <a:ext cx="1554480" cy="1554480"/>
            </a:xfrm>
            <a:prstGeom prst="ellipse">
              <a:avLst/>
            </a:prstGeom>
            <a:solidFill>
              <a:srgbClr val="0E9594"/>
            </a:solidFill>
            <a:ln/>
          </p:spPr>
          <p:txBody>
            <a:bodyPr/>
            <a:lstStyle/>
            <a:p>
              <a:endParaRPr lang="en-US"/>
            </a:p>
          </p:txBody>
        </p:sp>
        <p:pic>
          <p:nvPicPr>
            <p:cNvPr id="83" name="Image 0" descr="preencoded.png">
              <a:extLst>
                <a:ext uri="{FF2B5EF4-FFF2-40B4-BE49-F238E27FC236}">
                  <a16:creationId xmlns:a16="http://schemas.microsoft.com/office/drawing/2014/main" id="{F6FA39BD-E436-468B-BD33-16A5908763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03120" y="3154680"/>
              <a:ext cx="914400" cy="914400"/>
            </a:xfrm>
            <a:prstGeom prst="rect">
              <a:avLst/>
            </a:prstGeom>
          </p:spPr>
        </p:pic>
        <p:sp>
          <p:nvSpPr>
            <p:cNvPr id="84" name="Text 9">
              <a:extLst>
                <a:ext uri="{FF2B5EF4-FFF2-40B4-BE49-F238E27FC236}">
                  <a16:creationId xmlns:a16="http://schemas.microsoft.com/office/drawing/2014/main" id="{6EAC5198-5363-0163-5329-58B6EB8563E3}"/>
                </a:ext>
              </a:extLst>
            </p:cNvPr>
            <p:cNvSpPr/>
            <p:nvPr/>
          </p:nvSpPr>
          <p:spPr>
            <a:xfrm>
              <a:off x="777240" y="4663440"/>
              <a:ext cx="3566160" cy="5486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3200" b="1" dirty="0">
                  <a:solidFill>
                    <a:srgbClr val="16324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Sensors &amp; Devices</a:t>
              </a:r>
              <a:endParaRPr lang="en-US" sz="3200" dirty="0"/>
            </a:p>
          </p:txBody>
        </p:sp>
        <p:sp>
          <p:nvSpPr>
            <p:cNvPr id="85" name="Text 10">
              <a:extLst>
                <a:ext uri="{FF2B5EF4-FFF2-40B4-BE49-F238E27FC236}">
                  <a16:creationId xmlns:a16="http://schemas.microsoft.com/office/drawing/2014/main" id="{7A90F8A3-B8DA-514F-3F9A-21F227A77C0B}"/>
                </a:ext>
              </a:extLst>
            </p:cNvPr>
            <p:cNvSpPr/>
            <p:nvPr/>
          </p:nvSpPr>
          <p:spPr>
            <a:xfrm>
              <a:off x="777240" y="5303520"/>
              <a:ext cx="3566160" cy="45720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2400" i="1" dirty="0">
                  <a:solidFill>
                    <a:srgbClr val="5B6B7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Collect data &amp; act</a:t>
              </a:r>
              <a:endParaRPr lang="en-US" sz="2400" dirty="0"/>
            </a:p>
          </p:txBody>
        </p:sp>
        <p:pic>
          <p:nvPicPr>
            <p:cNvPr id="86" name="Image 1" descr="preencoded.png">
              <a:extLst>
                <a:ext uri="{FF2B5EF4-FFF2-40B4-BE49-F238E27FC236}">
                  <a16:creationId xmlns:a16="http://schemas.microsoft.com/office/drawing/2014/main" id="{6DEB57EC-91D2-4A13-5511-DC28C7C70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5860" y="6217920"/>
              <a:ext cx="868680" cy="868680"/>
            </a:xfrm>
            <a:prstGeom prst="rect">
              <a:avLst/>
            </a:prstGeom>
          </p:spPr>
        </p:pic>
        <p:sp>
          <p:nvSpPr>
            <p:cNvPr id="87" name="Text 11">
              <a:extLst>
                <a:ext uri="{FF2B5EF4-FFF2-40B4-BE49-F238E27FC236}">
                  <a16:creationId xmlns:a16="http://schemas.microsoft.com/office/drawing/2014/main" id="{927D3EAE-78A8-E2B1-8994-F5830CEEDAB4}"/>
                </a:ext>
              </a:extLst>
            </p:cNvPr>
            <p:cNvSpPr/>
            <p:nvPr/>
          </p:nvSpPr>
          <p:spPr>
            <a:xfrm>
              <a:off x="685800" y="717804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LDR</a:t>
              </a:r>
              <a:endParaRPr lang="en-US" sz="2400" dirty="0"/>
            </a:p>
          </p:txBody>
        </p:sp>
        <p:pic>
          <p:nvPicPr>
            <p:cNvPr id="90" name="Image 3" descr="preencoded.png">
              <a:extLst>
                <a:ext uri="{FF2B5EF4-FFF2-40B4-BE49-F238E27FC236}">
                  <a16:creationId xmlns:a16="http://schemas.microsoft.com/office/drawing/2014/main" id="{F4F28A52-8FC7-E4C5-27C8-D781B4C04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65860" y="7909560"/>
              <a:ext cx="868680" cy="868680"/>
            </a:xfrm>
            <a:prstGeom prst="rect">
              <a:avLst/>
            </a:prstGeom>
          </p:spPr>
        </p:pic>
        <p:sp>
          <p:nvSpPr>
            <p:cNvPr id="91" name="Text 13">
              <a:extLst>
                <a:ext uri="{FF2B5EF4-FFF2-40B4-BE49-F238E27FC236}">
                  <a16:creationId xmlns:a16="http://schemas.microsoft.com/office/drawing/2014/main" id="{889DF20E-8C22-F455-26F6-C4900D1BA138}"/>
                </a:ext>
              </a:extLst>
            </p:cNvPr>
            <p:cNvSpPr/>
            <p:nvPr/>
          </p:nvSpPr>
          <p:spPr>
            <a:xfrm>
              <a:off x="685800" y="886968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LED</a:t>
              </a:r>
              <a:endParaRPr lang="en-US" sz="2400" dirty="0"/>
            </a:p>
          </p:txBody>
        </p:sp>
        <p:pic>
          <p:nvPicPr>
            <p:cNvPr id="92" name="Image 4" descr="preencoded.png">
              <a:extLst>
                <a:ext uri="{FF2B5EF4-FFF2-40B4-BE49-F238E27FC236}">
                  <a16:creationId xmlns:a16="http://schemas.microsoft.com/office/drawing/2014/main" id="{CEEDD323-3B26-DA68-8BB2-A34FCF6729F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86100" y="7909560"/>
              <a:ext cx="868680" cy="868680"/>
            </a:xfrm>
            <a:prstGeom prst="rect">
              <a:avLst/>
            </a:prstGeom>
          </p:spPr>
        </p:pic>
        <p:sp>
          <p:nvSpPr>
            <p:cNvPr id="93" name="Text 14">
              <a:extLst>
                <a:ext uri="{FF2B5EF4-FFF2-40B4-BE49-F238E27FC236}">
                  <a16:creationId xmlns:a16="http://schemas.microsoft.com/office/drawing/2014/main" id="{CB1381C2-E959-5FC6-9C11-FB0B9AAAAFCC}"/>
                </a:ext>
              </a:extLst>
            </p:cNvPr>
            <p:cNvSpPr/>
            <p:nvPr/>
          </p:nvSpPr>
          <p:spPr>
            <a:xfrm>
              <a:off x="2606040" y="8869680"/>
              <a:ext cx="1828800" cy="5029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3A4A5A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ESP32</a:t>
              </a:r>
              <a:endParaRPr lang="en-US" sz="2400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183BA54-9E15-B8D6-2DCD-87EB5F9CC107}"/>
              </a:ext>
            </a:extLst>
          </p:cNvPr>
          <p:cNvGrpSpPr/>
          <p:nvPr/>
        </p:nvGrpSpPr>
        <p:grpSpPr>
          <a:xfrm>
            <a:off x="5029200" y="2377440"/>
            <a:ext cx="3840480" cy="7223760"/>
            <a:chOff x="5029200" y="2377440"/>
            <a:chExt cx="3840480" cy="7223760"/>
          </a:xfrm>
        </p:grpSpPr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C3CF6A46-D92E-D6FC-E32A-53D9E07763AA}"/>
                </a:ext>
              </a:extLst>
            </p:cNvPr>
            <p:cNvGrpSpPr/>
            <p:nvPr/>
          </p:nvGrpSpPr>
          <p:grpSpPr>
            <a:xfrm>
              <a:off x="5029200" y="2377440"/>
              <a:ext cx="3840480" cy="7223760"/>
              <a:chOff x="5029200" y="2377440"/>
              <a:chExt cx="3840480" cy="7223760"/>
            </a:xfrm>
          </p:grpSpPr>
          <p:sp>
            <p:nvSpPr>
              <p:cNvPr id="94" name="Shape 15">
                <a:extLst>
                  <a:ext uri="{FF2B5EF4-FFF2-40B4-BE49-F238E27FC236}">
                    <a16:creationId xmlns:a16="http://schemas.microsoft.com/office/drawing/2014/main" id="{8CF0D9D0-DCC9-A24F-0F62-E12B2DADAF36}"/>
                  </a:ext>
                </a:extLst>
              </p:cNvPr>
              <p:cNvSpPr/>
              <p:nvPr/>
            </p:nvSpPr>
            <p:spPr>
              <a:xfrm>
                <a:off x="5029200" y="2377440"/>
                <a:ext cx="3840480" cy="7223760"/>
              </a:xfrm>
              <a:prstGeom prst="roundRect">
                <a:avLst>
                  <a:gd name="adj" fmla="val 4286"/>
                </a:avLst>
              </a:prstGeom>
              <a:solidFill>
                <a:srgbClr val="F4F6F9"/>
              </a:solidFill>
              <a:ln/>
              <a:effectLst>
                <a:outerShdw blurRad="114300" dist="38100" dir="5400000" algn="bl" rotWithShape="0">
                  <a:srgbClr val="B8C2CC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" name="Shape 16">
                <a:extLst>
                  <a:ext uri="{FF2B5EF4-FFF2-40B4-BE49-F238E27FC236}">
                    <a16:creationId xmlns:a16="http://schemas.microsoft.com/office/drawing/2014/main" id="{D48F65DB-300E-9C7B-A881-366B727B9BAC}"/>
                  </a:ext>
                </a:extLst>
              </p:cNvPr>
              <p:cNvSpPr/>
              <p:nvPr/>
            </p:nvSpPr>
            <p:spPr>
              <a:xfrm>
                <a:off x="5266944" y="2615184"/>
                <a:ext cx="548640" cy="548640"/>
              </a:xfrm>
              <a:prstGeom prst="ellipse">
                <a:avLst/>
              </a:prstGeom>
              <a:solidFill>
                <a:srgbClr val="2D6CDF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" name="Text 17">
                <a:extLst>
                  <a:ext uri="{FF2B5EF4-FFF2-40B4-BE49-F238E27FC236}">
                    <a16:creationId xmlns:a16="http://schemas.microsoft.com/office/drawing/2014/main" id="{E1096F89-2575-F97C-24CA-4145265678DA}"/>
                  </a:ext>
                </a:extLst>
              </p:cNvPr>
              <p:cNvSpPr/>
              <p:nvPr/>
            </p:nvSpPr>
            <p:spPr>
              <a:xfrm>
                <a:off x="5266944" y="2615184"/>
                <a:ext cx="548640" cy="54864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ctr"/>
              <a:lstStyle/>
              <a:p>
                <a:pPr marL="0" indent="0" algn="ctr">
                  <a:buNone/>
                </a:pPr>
                <a:r>
                  <a:rPr lang="en-US" sz="2400" b="1" dirty="0">
                    <a:solidFill>
                      <a:srgbClr val="FFFFFF"/>
                    </a:solidFill>
                    <a:latin typeface="Calibri" pitchFamily="34" charset="0"/>
                    <a:ea typeface="Calibri" pitchFamily="34" charset="-122"/>
                    <a:cs typeface="Calibri" pitchFamily="34" charset="-120"/>
                  </a:rPr>
                  <a:t>2</a:t>
                </a:r>
                <a:endParaRPr lang="en-US" sz="2400" dirty="0"/>
              </a:p>
            </p:txBody>
          </p:sp>
          <p:sp>
            <p:nvSpPr>
              <p:cNvPr id="97" name="Shape 18">
                <a:extLst>
                  <a:ext uri="{FF2B5EF4-FFF2-40B4-BE49-F238E27FC236}">
                    <a16:creationId xmlns:a16="http://schemas.microsoft.com/office/drawing/2014/main" id="{C74682F9-3A05-48E0-5F05-660717A2F11C}"/>
                  </a:ext>
                </a:extLst>
              </p:cNvPr>
              <p:cNvSpPr/>
              <p:nvPr/>
            </p:nvSpPr>
            <p:spPr>
              <a:xfrm>
                <a:off x="6172200" y="2834640"/>
                <a:ext cx="1554480" cy="1554480"/>
              </a:xfrm>
              <a:prstGeom prst="ellipse">
                <a:avLst/>
              </a:prstGeom>
              <a:solidFill>
                <a:srgbClr val="2D6CDF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98" name="Image 5" descr="preencoded.png">
                <a:extLst>
                  <a:ext uri="{FF2B5EF4-FFF2-40B4-BE49-F238E27FC236}">
                    <a16:creationId xmlns:a16="http://schemas.microsoft.com/office/drawing/2014/main" id="{C8B2B657-10B8-F1A1-FA13-9C73F3AABA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492240" y="3154680"/>
                <a:ext cx="914400" cy="914400"/>
              </a:xfrm>
              <a:prstGeom prst="rect">
                <a:avLst/>
              </a:prstGeom>
            </p:spPr>
          </p:pic>
          <p:sp>
            <p:nvSpPr>
              <p:cNvPr id="99" name="Text 19">
                <a:extLst>
                  <a:ext uri="{FF2B5EF4-FFF2-40B4-BE49-F238E27FC236}">
                    <a16:creationId xmlns:a16="http://schemas.microsoft.com/office/drawing/2014/main" id="{917C5B0C-565F-0702-6B41-DC7DD4987377}"/>
                  </a:ext>
                </a:extLst>
              </p:cNvPr>
              <p:cNvSpPr/>
              <p:nvPr/>
            </p:nvSpPr>
            <p:spPr>
              <a:xfrm>
                <a:off x="5166360" y="4663440"/>
                <a:ext cx="3566160" cy="548640"/>
              </a:xfrm>
              <a:prstGeom prst="rect">
                <a:avLst/>
              </a:prstGeom>
              <a:noFill/>
              <a:ln/>
            </p:spPr>
            <p:txBody>
              <a:bodyPr wrap="square" rtlCol="0" anchor="ctr"/>
              <a:lstStyle/>
              <a:p>
                <a:pPr marL="0" indent="0" algn="ctr">
                  <a:buNone/>
                </a:pPr>
                <a:r>
                  <a:rPr lang="en-US" sz="3200" b="1" dirty="0">
                    <a:solidFill>
                      <a:srgbClr val="16324F"/>
                    </a:solidFill>
                    <a:latin typeface="Calibri" pitchFamily="34" charset="0"/>
                    <a:ea typeface="Calibri" pitchFamily="34" charset="-122"/>
                    <a:cs typeface="Calibri" pitchFamily="34" charset="-120"/>
                  </a:rPr>
                  <a:t>Connectivity</a:t>
                </a:r>
                <a:endParaRPr lang="en-US" sz="3200" dirty="0"/>
              </a:p>
            </p:txBody>
          </p:sp>
          <p:sp>
            <p:nvSpPr>
              <p:cNvPr id="100" name="Text 20">
                <a:extLst>
                  <a:ext uri="{FF2B5EF4-FFF2-40B4-BE49-F238E27FC236}">
                    <a16:creationId xmlns:a16="http://schemas.microsoft.com/office/drawing/2014/main" id="{46DA3F56-EEA1-4795-F8A1-4C8063EB390D}"/>
                  </a:ext>
                </a:extLst>
              </p:cNvPr>
              <p:cNvSpPr/>
              <p:nvPr/>
            </p:nvSpPr>
            <p:spPr>
              <a:xfrm>
                <a:off x="5166360" y="5303520"/>
                <a:ext cx="3566160" cy="457200"/>
              </a:xfrm>
              <a:prstGeom prst="rect">
                <a:avLst/>
              </a:prstGeom>
              <a:noFill/>
              <a:ln/>
            </p:spPr>
            <p:txBody>
              <a:bodyPr wrap="square" rtlCol="0" anchor="ctr"/>
              <a:lstStyle/>
              <a:p>
                <a:pPr marL="0" indent="0" algn="ctr">
                  <a:buNone/>
                </a:pPr>
                <a:r>
                  <a:rPr lang="en-US" sz="2400" i="1" dirty="0">
                    <a:solidFill>
                      <a:srgbClr val="5B6B7B"/>
                    </a:solidFill>
                    <a:latin typeface="Calibri" pitchFamily="34" charset="0"/>
                    <a:ea typeface="Calibri" pitchFamily="34" charset="-122"/>
                    <a:cs typeface="Calibri" pitchFamily="34" charset="-120"/>
                  </a:rPr>
                  <a:t>Carry data to the cloud</a:t>
                </a:r>
                <a:endParaRPr lang="en-US" sz="2400" dirty="0"/>
              </a:p>
            </p:txBody>
          </p:sp>
          <p:pic>
            <p:nvPicPr>
              <p:cNvPr id="101" name="Image 6" descr="preencoded.png">
                <a:extLst>
                  <a:ext uri="{FF2B5EF4-FFF2-40B4-BE49-F238E27FC236}">
                    <a16:creationId xmlns:a16="http://schemas.microsoft.com/office/drawing/2014/main" id="{444421BC-D3C7-840F-DA26-2E8F953CA2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554980" y="6217920"/>
                <a:ext cx="868680" cy="868680"/>
              </a:xfrm>
              <a:prstGeom prst="rect">
                <a:avLst/>
              </a:prstGeom>
            </p:spPr>
          </p:pic>
          <p:sp>
            <p:nvSpPr>
              <p:cNvPr id="102" name="Text 21">
                <a:extLst>
                  <a:ext uri="{FF2B5EF4-FFF2-40B4-BE49-F238E27FC236}">
                    <a16:creationId xmlns:a16="http://schemas.microsoft.com/office/drawing/2014/main" id="{08A113E6-1B7C-1977-D964-F678DD365387}"/>
                  </a:ext>
                </a:extLst>
              </p:cNvPr>
              <p:cNvSpPr/>
              <p:nvPr/>
            </p:nvSpPr>
            <p:spPr>
              <a:xfrm>
                <a:off x="5074920" y="7178040"/>
                <a:ext cx="1828800" cy="50292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marL="0" indent="0" algn="ctr">
                  <a:buNone/>
                </a:pPr>
                <a:r>
                  <a:rPr lang="en-US" sz="2400" dirty="0">
                    <a:solidFill>
                      <a:srgbClr val="3A4A5A"/>
                    </a:solidFill>
                    <a:latin typeface="Calibri" pitchFamily="34" charset="0"/>
                    <a:ea typeface="Calibri" pitchFamily="34" charset="-122"/>
                    <a:cs typeface="Calibri" pitchFamily="34" charset="-120"/>
                  </a:rPr>
                  <a:t>Wi-Fi</a:t>
                </a:r>
                <a:endParaRPr lang="en-US" sz="2400" dirty="0"/>
              </a:p>
            </p:txBody>
          </p:sp>
          <p:sp>
            <p:nvSpPr>
              <p:cNvPr id="104" name="Text 22">
                <a:extLst>
                  <a:ext uri="{FF2B5EF4-FFF2-40B4-BE49-F238E27FC236}">
                    <a16:creationId xmlns:a16="http://schemas.microsoft.com/office/drawing/2014/main" id="{5A9ABD6D-C6DF-DCCB-71AE-7BA069EADFB9}"/>
                  </a:ext>
                </a:extLst>
              </p:cNvPr>
              <p:cNvSpPr/>
              <p:nvPr/>
            </p:nvSpPr>
            <p:spPr>
              <a:xfrm>
                <a:off x="6995160" y="7178040"/>
                <a:ext cx="1828800" cy="50292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marL="0" indent="0" algn="ctr">
                  <a:buNone/>
                </a:pPr>
                <a:r>
                  <a:rPr lang="en-US" sz="2400" dirty="0">
                    <a:solidFill>
                      <a:srgbClr val="3A4A5A"/>
                    </a:solidFill>
                    <a:latin typeface="Calibri" pitchFamily="34" charset="0"/>
                    <a:ea typeface="Calibri" pitchFamily="34" charset="-122"/>
                    <a:cs typeface="Calibri" pitchFamily="34" charset="-120"/>
                  </a:rPr>
                  <a:t>MQTT</a:t>
                </a:r>
                <a:endParaRPr lang="en-US" sz="2400" dirty="0"/>
              </a:p>
            </p:txBody>
          </p:sp>
        </p:grp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C469315-B2F8-758F-DCDA-5F6BC62C7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429256" y="6219000"/>
              <a:ext cx="876544" cy="867600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4140243-18E2-C6FB-CB11-868B42C12202}"/>
              </a:ext>
            </a:extLst>
          </p:cNvPr>
          <p:cNvGrpSpPr/>
          <p:nvPr/>
        </p:nvGrpSpPr>
        <p:grpSpPr>
          <a:xfrm>
            <a:off x="9418320" y="2377440"/>
            <a:ext cx="3840480" cy="7223760"/>
            <a:chOff x="9418320" y="2377440"/>
            <a:chExt cx="3840480" cy="7223760"/>
          </a:xfrm>
        </p:grpSpPr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AF5C5556-51F5-E76B-66C8-03E27ED5538A}"/>
                </a:ext>
              </a:extLst>
            </p:cNvPr>
            <p:cNvGrpSpPr/>
            <p:nvPr/>
          </p:nvGrpSpPr>
          <p:grpSpPr>
            <a:xfrm>
              <a:off x="9418320" y="2377440"/>
              <a:ext cx="3840480" cy="7223760"/>
              <a:chOff x="9418320" y="2377440"/>
              <a:chExt cx="3840480" cy="7223760"/>
            </a:xfrm>
          </p:grpSpPr>
          <p:sp>
            <p:nvSpPr>
              <p:cNvPr id="109" name="Shape 25">
                <a:extLst>
                  <a:ext uri="{FF2B5EF4-FFF2-40B4-BE49-F238E27FC236}">
                    <a16:creationId xmlns:a16="http://schemas.microsoft.com/office/drawing/2014/main" id="{483A19B3-89E9-10DC-6FB0-A05E743612B6}"/>
                  </a:ext>
                </a:extLst>
              </p:cNvPr>
              <p:cNvSpPr/>
              <p:nvPr/>
            </p:nvSpPr>
            <p:spPr>
              <a:xfrm>
                <a:off x="9418320" y="2377440"/>
                <a:ext cx="3840480" cy="7223760"/>
              </a:xfrm>
              <a:prstGeom prst="roundRect">
                <a:avLst>
                  <a:gd name="adj" fmla="val 4286"/>
                </a:avLst>
              </a:prstGeom>
              <a:solidFill>
                <a:srgbClr val="F4F6F9"/>
              </a:solidFill>
              <a:ln/>
              <a:effectLst>
                <a:outerShdw blurRad="114300" dist="38100" dir="5400000" algn="bl" rotWithShape="0">
                  <a:srgbClr val="B8C2CC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" name="Shape 26">
                <a:extLst>
                  <a:ext uri="{FF2B5EF4-FFF2-40B4-BE49-F238E27FC236}">
                    <a16:creationId xmlns:a16="http://schemas.microsoft.com/office/drawing/2014/main" id="{C751152D-ECC0-52CB-0CF3-39A15DE7B10E}"/>
                  </a:ext>
                </a:extLst>
              </p:cNvPr>
              <p:cNvSpPr/>
              <p:nvPr/>
            </p:nvSpPr>
            <p:spPr>
              <a:xfrm>
                <a:off x="9656064" y="2615184"/>
                <a:ext cx="548640" cy="548640"/>
              </a:xfrm>
              <a:prstGeom prst="ellipse">
                <a:avLst/>
              </a:prstGeom>
              <a:solidFill>
                <a:srgbClr val="6A4C93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Text 27">
                <a:extLst>
                  <a:ext uri="{FF2B5EF4-FFF2-40B4-BE49-F238E27FC236}">
                    <a16:creationId xmlns:a16="http://schemas.microsoft.com/office/drawing/2014/main" id="{320A49D1-9AD5-6C84-4150-C2611206FCAC}"/>
                  </a:ext>
                </a:extLst>
              </p:cNvPr>
              <p:cNvSpPr/>
              <p:nvPr/>
            </p:nvSpPr>
            <p:spPr>
              <a:xfrm>
                <a:off x="9656064" y="2615184"/>
                <a:ext cx="548640" cy="54864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ctr"/>
              <a:lstStyle/>
              <a:p>
                <a:pPr marL="0" indent="0" algn="ctr">
                  <a:buNone/>
                </a:pPr>
                <a:r>
                  <a:rPr lang="en-US" sz="2400" b="1" dirty="0">
                    <a:solidFill>
                      <a:srgbClr val="FFFFFF"/>
                    </a:solidFill>
                    <a:latin typeface="Calibri" pitchFamily="34" charset="0"/>
                    <a:ea typeface="Calibri" pitchFamily="34" charset="-122"/>
                    <a:cs typeface="Calibri" pitchFamily="34" charset="-120"/>
                  </a:rPr>
                  <a:t>3</a:t>
                </a:r>
                <a:endParaRPr lang="en-US" sz="2400" dirty="0"/>
              </a:p>
            </p:txBody>
          </p:sp>
          <p:sp>
            <p:nvSpPr>
              <p:cNvPr id="112" name="Shape 28">
                <a:extLst>
                  <a:ext uri="{FF2B5EF4-FFF2-40B4-BE49-F238E27FC236}">
                    <a16:creationId xmlns:a16="http://schemas.microsoft.com/office/drawing/2014/main" id="{0B5EAE09-F367-4DC9-7EC9-FA4CBF6A639C}"/>
                  </a:ext>
                </a:extLst>
              </p:cNvPr>
              <p:cNvSpPr/>
              <p:nvPr/>
            </p:nvSpPr>
            <p:spPr>
              <a:xfrm>
                <a:off x="10561320" y="2834640"/>
                <a:ext cx="1554480" cy="1554480"/>
              </a:xfrm>
              <a:prstGeom prst="ellipse">
                <a:avLst/>
              </a:prstGeom>
              <a:solidFill>
                <a:srgbClr val="6A4C93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113" name="Image 10" descr="preencoded.png">
                <a:extLst>
                  <a:ext uri="{FF2B5EF4-FFF2-40B4-BE49-F238E27FC236}">
                    <a16:creationId xmlns:a16="http://schemas.microsoft.com/office/drawing/2014/main" id="{79C5C93F-71A3-14D4-5307-260930A207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881360" y="3154680"/>
                <a:ext cx="914400" cy="914400"/>
              </a:xfrm>
              <a:prstGeom prst="rect">
                <a:avLst/>
              </a:prstGeom>
            </p:spPr>
          </p:pic>
          <p:sp>
            <p:nvSpPr>
              <p:cNvPr id="114" name="Text 29">
                <a:extLst>
                  <a:ext uri="{FF2B5EF4-FFF2-40B4-BE49-F238E27FC236}">
                    <a16:creationId xmlns:a16="http://schemas.microsoft.com/office/drawing/2014/main" id="{3B082A10-74FE-FDA8-521D-E18B944C80B4}"/>
                  </a:ext>
                </a:extLst>
              </p:cNvPr>
              <p:cNvSpPr/>
              <p:nvPr/>
            </p:nvSpPr>
            <p:spPr>
              <a:xfrm>
                <a:off x="9555480" y="4663440"/>
                <a:ext cx="3566160" cy="548640"/>
              </a:xfrm>
              <a:prstGeom prst="rect">
                <a:avLst/>
              </a:prstGeom>
              <a:noFill/>
              <a:ln/>
            </p:spPr>
            <p:txBody>
              <a:bodyPr wrap="square" rtlCol="0" anchor="ctr"/>
              <a:lstStyle/>
              <a:p>
                <a:pPr marL="0" indent="0" algn="ctr">
                  <a:buNone/>
                </a:pPr>
                <a:r>
                  <a:rPr lang="en-US" sz="3200" b="1" dirty="0">
                    <a:solidFill>
                      <a:srgbClr val="16324F"/>
                    </a:solidFill>
                    <a:latin typeface="Calibri" pitchFamily="34" charset="0"/>
                    <a:ea typeface="Calibri" pitchFamily="34" charset="-122"/>
                    <a:cs typeface="Calibri" pitchFamily="34" charset="-120"/>
                  </a:rPr>
                  <a:t>Data Processing</a:t>
                </a:r>
                <a:endParaRPr lang="en-US" sz="3200" dirty="0"/>
              </a:p>
            </p:txBody>
          </p:sp>
          <p:sp>
            <p:nvSpPr>
              <p:cNvPr id="115" name="Text 30">
                <a:extLst>
                  <a:ext uri="{FF2B5EF4-FFF2-40B4-BE49-F238E27FC236}">
                    <a16:creationId xmlns:a16="http://schemas.microsoft.com/office/drawing/2014/main" id="{65B0E65E-288B-0B70-EAFB-F76239DD8AE5}"/>
                  </a:ext>
                </a:extLst>
              </p:cNvPr>
              <p:cNvSpPr/>
              <p:nvPr/>
            </p:nvSpPr>
            <p:spPr>
              <a:xfrm>
                <a:off x="9555480" y="5303520"/>
                <a:ext cx="3566160" cy="457200"/>
              </a:xfrm>
              <a:prstGeom prst="rect">
                <a:avLst/>
              </a:prstGeom>
              <a:noFill/>
              <a:ln/>
            </p:spPr>
            <p:txBody>
              <a:bodyPr wrap="square" rtlCol="0" anchor="ctr"/>
              <a:lstStyle/>
              <a:p>
                <a:pPr marL="0" indent="0" algn="ctr">
                  <a:buNone/>
                </a:pPr>
                <a:r>
                  <a:rPr lang="en-US" sz="2400" i="1" dirty="0">
                    <a:solidFill>
                      <a:srgbClr val="5B6B7B"/>
                    </a:solidFill>
                    <a:latin typeface="Calibri" pitchFamily="34" charset="0"/>
                    <a:ea typeface="Calibri" pitchFamily="34" charset="-122"/>
                    <a:cs typeface="Calibri" pitchFamily="34" charset="-120"/>
                  </a:rPr>
                  <a:t>Turn data into insight</a:t>
                </a:r>
                <a:endParaRPr lang="en-US" sz="2400" dirty="0"/>
              </a:p>
            </p:txBody>
          </p:sp>
          <p:sp>
            <p:nvSpPr>
              <p:cNvPr id="117" name="Text 31">
                <a:extLst>
                  <a:ext uri="{FF2B5EF4-FFF2-40B4-BE49-F238E27FC236}">
                    <a16:creationId xmlns:a16="http://schemas.microsoft.com/office/drawing/2014/main" id="{420CCF1E-822D-D49D-DD42-2723E4081266}"/>
                  </a:ext>
                </a:extLst>
              </p:cNvPr>
              <p:cNvSpPr/>
              <p:nvPr/>
            </p:nvSpPr>
            <p:spPr>
              <a:xfrm>
                <a:off x="9464040" y="7178040"/>
                <a:ext cx="1828800" cy="50292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marL="0" indent="0" algn="ctr">
                  <a:buNone/>
                </a:pPr>
                <a:r>
                  <a:rPr lang="en-US" sz="2400" dirty="0">
                    <a:solidFill>
                      <a:srgbClr val="3A4A5A"/>
                    </a:solidFill>
                    <a:latin typeface="Calibri" pitchFamily="34" charset="0"/>
                    <a:ea typeface="Calibri" pitchFamily="34" charset="-122"/>
                    <a:cs typeface="Calibri" pitchFamily="34" charset="-120"/>
                  </a:rPr>
                  <a:t>Cloud</a:t>
                </a:r>
                <a:endParaRPr lang="en-US" sz="2400" dirty="0"/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72FF82F-9A84-5F85-CCD8-880770B60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1240" y="6277896"/>
              <a:ext cx="867600" cy="867600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6F4B8AA-F168-7A5B-26A8-78F7D3149689}"/>
              </a:ext>
            </a:extLst>
          </p:cNvPr>
          <p:cNvGrpSpPr/>
          <p:nvPr/>
        </p:nvGrpSpPr>
        <p:grpSpPr>
          <a:xfrm>
            <a:off x="13807440" y="2377440"/>
            <a:ext cx="3840480" cy="7223760"/>
            <a:chOff x="13807440" y="2377440"/>
            <a:chExt cx="3840480" cy="7223760"/>
          </a:xfrm>
        </p:grpSpPr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E5FD5948-6F71-E9EF-58DC-6DD9A47944B2}"/>
                </a:ext>
              </a:extLst>
            </p:cNvPr>
            <p:cNvGrpSpPr/>
            <p:nvPr/>
          </p:nvGrpSpPr>
          <p:grpSpPr>
            <a:xfrm>
              <a:off x="13807440" y="2377440"/>
              <a:ext cx="3840480" cy="7223760"/>
              <a:chOff x="13807440" y="2377440"/>
              <a:chExt cx="3840480" cy="7223760"/>
            </a:xfrm>
          </p:grpSpPr>
          <p:sp>
            <p:nvSpPr>
              <p:cNvPr id="124" name="Shape 35">
                <a:extLst>
                  <a:ext uri="{FF2B5EF4-FFF2-40B4-BE49-F238E27FC236}">
                    <a16:creationId xmlns:a16="http://schemas.microsoft.com/office/drawing/2014/main" id="{54A4CFB2-EE31-8074-76BE-66813747D964}"/>
                  </a:ext>
                </a:extLst>
              </p:cNvPr>
              <p:cNvSpPr/>
              <p:nvPr/>
            </p:nvSpPr>
            <p:spPr>
              <a:xfrm>
                <a:off x="13807440" y="2377440"/>
                <a:ext cx="3840480" cy="7223760"/>
              </a:xfrm>
              <a:prstGeom prst="roundRect">
                <a:avLst>
                  <a:gd name="adj" fmla="val 4286"/>
                </a:avLst>
              </a:prstGeom>
              <a:solidFill>
                <a:srgbClr val="F4F6F9"/>
              </a:solidFill>
              <a:ln/>
              <a:effectLst>
                <a:outerShdw blurRad="114300" dist="38100" dir="5400000" algn="bl" rotWithShape="0">
                  <a:srgbClr val="B8C2CC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" name="Shape 36">
                <a:extLst>
                  <a:ext uri="{FF2B5EF4-FFF2-40B4-BE49-F238E27FC236}">
                    <a16:creationId xmlns:a16="http://schemas.microsoft.com/office/drawing/2014/main" id="{DED862D5-FCD1-B12B-DAAB-C4599B6CBB31}"/>
                  </a:ext>
                </a:extLst>
              </p:cNvPr>
              <p:cNvSpPr/>
              <p:nvPr/>
            </p:nvSpPr>
            <p:spPr>
              <a:xfrm>
                <a:off x="14045184" y="2615184"/>
                <a:ext cx="548640" cy="548640"/>
              </a:xfrm>
              <a:prstGeom prst="ellipse">
                <a:avLst/>
              </a:prstGeom>
              <a:solidFill>
                <a:srgbClr val="E4572E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" name="Text 37">
                <a:extLst>
                  <a:ext uri="{FF2B5EF4-FFF2-40B4-BE49-F238E27FC236}">
                    <a16:creationId xmlns:a16="http://schemas.microsoft.com/office/drawing/2014/main" id="{A801EDAF-13DF-ED74-C3F5-E7F373CF44D5}"/>
                  </a:ext>
                </a:extLst>
              </p:cNvPr>
              <p:cNvSpPr/>
              <p:nvPr/>
            </p:nvSpPr>
            <p:spPr>
              <a:xfrm>
                <a:off x="14045184" y="2615184"/>
                <a:ext cx="548640" cy="54864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ctr"/>
              <a:lstStyle/>
              <a:p>
                <a:pPr marL="0" indent="0" algn="ctr">
                  <a:buNone/>
                </a:pPr>
                <a:r>
                  <a:rPr lang="en-US" sz="2400" b="1" dirty="0">
                    <a:solidFill>
                      <a:srgbClr val="FFFFFF"/>
                    </a:solidFill>
                    <a:latin typeface="Calibri" pitchFamily="34" charset="0"/>
                    <a:ea typeface="Calibri" pitchFamily="34" charset="-122"/>
                    <a:cs typeface="Calibri" pitchFamily="34" charset="-120"/>
                  </a:rPr>
                  <a:t>4</a:t>
                </a:r>
                <a:endParaRPr lang="en-US" sz="2400" dirty="0"/>
              </a:p>
            </p:txBody>
          </p:sp>
          <p:sp>
            <p:nvSpPr>
              <p:cNvPr id="127" name="Shape 38">
                <a:extLst>
                  <a:ext uri="{FF2B5EF4-FFF2-40B4-BE49-F238E27FC236}">
                    <a16:creationId xmlns:a16="http://schemas.microsoft.com/office/drawing/2014/main" id="{147E880F-BF12-6A28-1A6B-0FFEAECF1D55}"/>
                  </a:ext>
                </a:extLst>
              </p:cNvPr>
              <p:cNvSpPr/>
              <p:nvPr/>
            </p:nvSpPr>
            <p:spPr>
              <a:xfrm>
                <a:off x="14950440" y="2834640"/>
                <a:ext cx="1554480" cy="1554480"/>
              </a:xfrm>
              <a:prstGeom prst="ellipse">
                <a:avLst/>
              </a:prstGeom>
              <a:solidFill>
                <a:srgbClr val="E4572E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128" name="Image 15" descr="preencoded.png">
                <a:extLst>
                  <a:ext uri="{FF2B5EF4-FFF2-40B4-BE49-F238E27FC236}">
                    <a16:creationId xmlns:a16="http://schemas.microsoft.com/office/drawing/2014/main" id="{A49BAE26-F9E3-F16F-E69D-23B6B1399C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5270480" y="3154680"/>
                <a:ext cx="914400" cy="914400"/>
              </a:xfrm>
              <a:prstGeom prst="rect">
                <a:avLst/>
              </a:prstGeom>
            </p:spPr>
          </p:pic>
          <p:sp>
            <p:nvSpPr>
              <p:cNvPr id="129" name="Text 39">
                <a:extLst>
                  <a:ext uri="{FF2B5EF4-FFF2-40B4-BE49-F238E27FC236}">
                    <a16:creationId xmlns:a16="http://schemas.microsoft.com/office/drawing/2014/main" id="{3A8BBA7C-579C-AFB6-223B-6E5CFB0F85A5}"/>
                  </a:ext>
                </a:extLst>
              </p:cNvPr>
              <p:cNvSpPr/>
              <p:nvPr/>
            </p:nvSpPr>
            <p:spPr>
              <a:xfrm>
                <a:off x="13944600" y="4663440"/>
                <a:ext cx="3566160" cy="548640"/>
              </a:xfrm>
              <a:prstGeom prst="rect">
                <a:avLst/>
              </a:prstGeom>
              <a:noFill/>
              <a:ln/>
            </p:spPr>
            <p:txBody>
              <a:bodyPr wrap="square" rtlCol="0" anchor="ctr"/>
              <a:lstStyle/>
              <a:p>
                <a:pPr marL="0" indent="0" algn="ctr">
                  <a:buNone/>
                </a:pPr>
                <a:r>
                  <a:rPr lang="en-US" sz="3200" b="1" dirty="0">
                    <a:solidFill>
                      <a:srgbClr val="16324F"/>
                    </a:solidFill>
                    <a:latin typeface="Calibri" pitchFamily="34" charset="0"/>
                    <a:ea typeface="Calibri" pitchFamily="34" charset="-122"/>
                    <a:cs typeface="Calibri" pitchFamily="34" charset="-120"/>
                  </a:rPr>
                  <a:t>User Interface</a:t>
                </a:r>
                <a:endParaRPr lang="en-US" sz="3200" dirty="0"/>
              </a:p>
            </p:txBody>
          </p:sp>
          <p:sp>
            <p:nvSpPr>
              <p:cNvPr id="130" name="Text 40">
                <a:extLst>
                  <a:ext uri="{FF2B5EF4-FFF2-40B4-BE49-F238E27FC236}">
                    <a16:creationId xmlns:a16="http://schemas.microsoft.com/office/drawing/2014/main" id="{B931D722-EEC9-DBD5-B1EC-DF9C2F5206D4}"/>
                  </a:ext>
                </a:extLst>
              </p:cNvPr>
              <p:cNvSpPr/>
              <p:nvPr/>
            </p:nvSpPr>
            <p:spPr>
              <a:xfrm>
                <a:off x="13944600" y="5303520"/>
                <a:ext cx="3566160" cy="457200"/>
              </a:xfrm>
              <a:prstGeom prst="rect">
                <a:avLst/>
              </a:prstGeom>
              <a:noFill/>
              <a:ln/>
            </p:spPr>
            <p:txBody>
              <a:bodyPr wrap="square" rtlCol="0" anchor="ctr"/>
              <a:lstStyle/>
              <a:p>
                <a:pPr marL="0" indent="0" algn="ctr">
                  <a:buNone/>
                </a:pPr>
                <a:r>
                  <a:rPr lang="en-US" sz="2400" i="1" dirty="0">
                    <a:solidFill>
                      <a:srgbClr val="5B6B7B"/>
                    </a:solidFill>
                    <a:latin typeface="Calibri" pitchFamily="34" charset="0"/>
                    <a:ea typeface="Calibri" pitchFamily="34" charset="-122"/>
                    <a:cs typeface="Calibri" pitchFamily="34" charset="-120"/>
                  </a:rPr>
                  <a:t>People see &amp; control</a:t>
                </a:r>
                <a:endParaRPr lang="en-US" sz="2400" dirty="0"/>
              </a:p>
            </p:txBody>
          </p:sp>
          <p:pic>
            <p:nvPicPr>
              <p:cNvPr id="131" name="Image 16" descr="preencoded.png">
                <a:extLst>
                  <a:ext uri="{FF2B5EF4-FFF2-40B4-BE49-F238E27FC236}">
                    <a16:creationId xmlns:a16="http://schemas.microsoft.com/office/drawing/2014/main" id="{C8B39A22-D32E-11C4-EB83-07C9C3CBE9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4333220" y="6217920"/>
                <a:ext cx="868680" cy="868680"/>
              </a:xfrm>
              <a:prstGeom prst="rect">
                <a:avLst/>
              </a:prstGeom>
            </p:spPr>
          </p:pic>
          <p:sp>
            <p:nvSpPr>
              <p:cNvPr id="132" name="Text 41">
                <a:extLst>
                  <a:ext uri="{FF2B5EF4-FFF2-40B4-BE49-F238E27FC236}">
                    <a16:creationId xmlns:a16="http://schemas.microsoft.com/office/drawing/2014/main" id="{79CF64D7-7DFA-9211-05B5-0FC903A23030}"/>
                  </a:ext>
                </a:extLst>
              </p:cNvPr>
              <p:cNvSpPr/>
              <p:nvPr/>
            </p:nvSpPr>
            <p:spPr>
              <a:xfrm>
                <a:off x="13853160" y="7178040"/>
                <a:ext cx="1828800" cy="50292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marL="0" indent="0" algn="ctr">
                  <a:buNone/>
                </a:pPr>
                <a:r>
                  <a:rPr lang="en-US" sz="2400" dirty="0">
                    <a:solidFill>
                      <a:srgbClr val="3A4A5A"/>
                    </a:solidFill>
                    <a:latin typeface="Calibri" pitchFamily="34" charset="0"/>
                    <a:ea typeface="Calibri" pitchFamily="34" charset="-122"/>
                    <a:cs typeface="Calibri" pitchFamily="34" charset="-120"/>
                  </a:rPr>
                  <a:t>Web app</a:t>
                </a:r>
                <a:endParaRPr lang="en-US" sz="2400" dirty="0"/>
              </a:p>
            </p:txBody>
          </p: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B1D77E3-DC69-8642-6DDC-5565A0301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19504" y="6217920"/>
              <a:ext cx="867600" cy="867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165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3BE469-F9CE-DDD3-8607-11FE7B659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4B9039EE-DB84-82EE-9A87-65C8C1BC7A73}"/>
              </a:ext>
            </a:extLst>
          </p:cNvPr>
          <p:cNvSpPr txBox="1"/>
          <p:nvPr/>
        </p:nvSpPr>
        <p:spPr>
          <a:xfrm>
            <a:off x="10896063" y="6873557"/>
            <a:ext cx="5981631" cy="10649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16"/>
              </a:lnSpc>
            </a:pPr>
            <a:r>
              <a:rPr lang="en-US" sz="6930" b="1" dirty="0">
                <a:solidFill>
                  <a:srgbClr val="191919"/>
                </a:solidFill>
                <a:latin typeface="Poppins Bold"/>
                <a:ea typeface="Poppins Bold"/>
                <a:cs typeface="Poppins Bold"/>
                <a:sym typeface="Poppins Bold"/>
              </a:rPr>
              <a:t>MQTT Config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67486E4E-ECA7-7B67-B5C9-D02516FBC1A5}"/>
              </a:ext>
            </a:extLst>
          </p:cNvPr>
          <p:cNvSpPr/>
          <p:nvPr/>
        </p:nvSpPr>
        <p:spPr>
          <a:xfrm>
            <a:off x="10802692" y="8234182"/>
            <a:ext cx="6456608" cy="0"/>
          </a:xfrm>
          <a:prstGeom prst="line">
            <a:avLst/>
          </a:prstGeom>
          <a:ln w="76200" cap="flat">
            <a:solidFill>
              <a:srgbClr val="90104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8409E48C-8F87-A889-EB81-AF3EE2E5BB48}"/>
              </a:ext>
            </a:extLst>
          </p:cNvPr>
          <p:cNvSpPr/>
          <p:nvPr/>
        </p:nvSpPr>
        <p:spPr>
          <a:xfrm>
            <a:off x="-4128503" y="0"/>
            <a:ext cx="13155787" cy="10767015"/>
          </a:xfrm>
          <a:custGeom>
            <a:avLst/>
            <a:gdLst/>
            <a:ahLst/>
            <a:cxnLst/>
            <a:rect l="l" t="t" r="r" b="b"/>
            <a:pathLst>
              <a:path w="13155787" h="10767015">
                <a:moveTo>
                  <a:pt x="0" y="0"/>
                </a:moveTo>
                <a:lnTo>
                  <a:pt x="13155787" y="0"/>
                </a:lnTo>
                <a:lnTo>
                  <a:pt x="13155787" y="10767015"/>
                </a:lnTo>
                <a:lnTo>
                  <a:pt x="0" y="107670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694" r="-1511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8662E48A-5E28-826B-CF61-EACBBB910BC2}"/>
              </a:ext>
            </a:extLst>
          </p:cNvPr>
          <p:cNvSpPr/>
          <p:nvPr/>
        </p:nvSpPr>
        <p:spPr>
          <a:xfrm>
            <a:off x="13681434" y="1028700"/>
            <a:ext cx="3196261" cy="975792"/>
          </a:xfrm>
          <a:custGeom>
            <a:avLst/>
            <a:gdLst/>
            <a:ahLst/>
            <a:cxnLst/>
            <a:rect l="l" t="t" r="r" b="b"/>
            <a:pathLst>
              <a:path w="3196261" h="975792">
                <a:moveTo>
                  <a:pt x="0" y="0"/>
                </a:moveTo>
                <a:lnTo>
                  <a:pt x="3196260" y="0"/>
                </a:lnTo>
                <a:lnTo>
                  <a:pt x="3196260" y="975792"/>
                </a:lnTo>
                <a:lnTo>
                  <a:pt x="0" y="9757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64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9AC914-AB32-BA9A-7B0B-8A0ED82EB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85E3C512-AC34-DDCE-6CF9-8F038567DCD0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F04CFFF8-63F0-0815-B596-A9EBD93FC366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04C1C16E-AF6B-CB05-CDDE-C3BE3450C4D4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SETTING UP MQTT - HIVEMQ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8DB6A036-8D91-927A-633C-19279E94FC41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FAAA775-5881-5269-F57C-8CAF3664CB0E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89" name="Picture 88">
            <a:extLst>
              <a:ext uri="{FF2B5EF4-FFF2-40B4-BE49-F238E27FC236}">
                <a16:creationId xmlns:a16="http://schemas.microsoft.com/office/drawing/2014/main" id="{C719AFC4-3CD1-7D29-FF6E-9269AD675F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260" y="1664100"/>
            <a:ext cx="14205481" cy="79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654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7EB16-40A6-3942-F22D-D15FB9F5F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813F629C-7BFC-C442-EB55-123B723CE119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4B54AC86-78D2-B109-BCC3-AB71E63AF3DA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F0FAC5BE-B831-5D73-3133-48091B0809C3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SETTING UP MQTT - HIVEMQ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58B15E2-9B37-51F1-1398-2E3D454DDABE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0C0D401-4B65-0113-DF57-0E214E9153C9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96B0E11-B39A-2AF6-691F-2D0CDDEAC2FF}"/>
              </a:ext>
            </a:extLst>
          </p:cNvPr>
          <p:cNvGrpSpPr>
            <a:grpSpLocks noChangeAspect="1"/>
          </p:cNvGrpSpPr>
          <p:nvPr/>
        </p:nvGrpSpPr>
        <p:grpSpPr>
          <a:xfrm>
            <a:off x="1220810" y="1943100"/>
            <a:ext cx="15631107" cy="8640000"/>
            <a:chOff x="1208653" y="2564368"/>
            <a:chExt cx="11088917" cy="6129332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040FD771-F73B-BE3C-BD47-4C07F90B04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8654" y="2933700"/>
              <a:ext cx="6792728" cy="5760000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2F294CA-1118-0123-99F9-BB1736E8FDC6}"/>
                </a:ext>
              </a:extLst>
            </p:cNvPr>
            <p:cNvSpPr/>
            <p:nvPr/>
          </p:nvSpPr>
          <p:spPr>
            <a:xfrm>
              <a:off x="1208654" y="4382130"/>
              <a:ext cx="2268638" cy="4039565"/>
            </a:xfrm>
            <a:prstGeom prst="rect">
              <a:avLst/>
            </a:prstGeom>
            <a:noFill/>
            <a:ln w="76200">
              <a:solidFill>
                <a:srgbClr val="92D05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Left Arrow 29">
              <a:extLst>
                <a:ext uri="{FF2B5EF4-FFF2-40B4-BE49-F238E27FC236}">
                  <a16:creationId xmlns:a16="http://schemas.microsoft.com/office/drawing/2014/main" id="{09A84D19-7798-B134-C8DD-B9FCD253078F}"/>
                </a:ext>
              </a:extLst>
            </p:cNvPr>
            <p:cNvSpPr/>
            <p:nvPr/>
          </p:nvSpPr>
          <p:spPr>
            <a:xfrm>
              <a:off x="3500441" y="5686377"/>
              <a:ext cx="5451676" cy="952815"/>
            </a:xfrm>
            <a:prstGeom prst="lef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7E3FB19-E823-48AF-B0C9-758CA194DB4A}"/>
                </a:ext>
              </a:extLst>
            </p:cNvPr>
            <p:cNvSpPr txBox="1"/>
            <p:nvPr/>
          </p:nvSpPr>
          <p:spPr>
            <a:xfrm>
              <a:off x="8983582" y="6122280"/>
              <a:ext cx="3313988" cy="2141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  <a:buNone/>
              </a:pPr>
              <a:r>
                <a:rPr lang="en-MY" sz="2400" b="0" dirty="0">
                  <a:solidFill>
                    <a:srgbClr val="000000"/>
                  </a:solidFill>
                  <a:effectLst/>
                  <a:latin typeface="Menlo" panose="020B0609030804020204" pitchFamily="49" charset="0"/>
                </a:rPr>
                <a:t>Register free account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FD5DADC-F8C2-FDA2-F0F5-2F9E870B7402}"/>
                </a:ext>
              </a:extLst>
            </p:cNvPr>
            <p:cNvSpPr txBox="1"/>
            <p:nvPr/>
          </p:nvSpPr>
          <p:spPr>
            <a:xfrm>
              <a:off x="1208653" y="2564368"/>
              <a:ext cx="7326775" cy="3275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  <a:hlinkClick r:id="rId4"/>
                </a:rPr>
                <a:t>https://</a:t>
              </a:r>
              <a:r>
                <a:rPr lang="en-US" sz="2400" dirty="0" err="1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  <a:hlinkClick r:id="rId4"/>
                </a:rPr>
                <a:t>www.hivemq.com</a:t>
              </a:r>
              <a:r>
                <a:rPr lang="en-US" sz="240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  <a:hlinkClick r:id="rId4"/>
                </a:rPr>
                <a:t>/products/</a:t>
              </a:r>
              <a:r>
                <a:rPr lang="en-US" sz="2400" dirty="0" err="1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  <a:hlinkClick r:id="rId4"/>
                </a:rPr>
                <a:t>mqtt</a:t>
              </a:r>
              <a:r>
                <a:rPr lang="en-US" sz="240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  <a:hlinkClick r:id="rId4"/>
                </a:rPr>
                <a:t>-cloud-broker/</a:t>
              </a:r>
              <a:endParaRPr lang="en-US" sz="2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6911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0164E-49A0-45FC-6918-5C39B8B68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2EDA4843-037C-302E-4D87-010168A6F877}"/>
              </a:ext>
            </a:extLst>
          </p:cNvPr>
          <p:cNvSpPr/>
          <p:nvPr/>
        </p:nvSpPr>
        <p:spPr>
          <a:xfrm flipV="1">
            <a:off x="4605018" y="598169"/>
            <a:ext cx="0" cy="8610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53AE3239-9D8E-3EA2-817A-CADE63F9A52B}"/>
              </a:ext>
            </a:extLst>
          </p:cNvPr>
          <p:cNvSpPr/>
          <p:nvPr/>
        </p:nvSpPr>
        <p:spPr>
          <a:xfrm flipV="1">
            <a:off x="13713337" y="9754045"/>
            <a:ext cx="0" cy="28542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2C91131B-77D9-52C5-F6A9-DFCA1ED53C89}"/>
              </a:ext>
            </a:extLst>
          </p:cNvPr>
          <p:cNvSpPr txBox="1"/>
          <p:nvPr/>
        </p:nvSpPr>
        <p:spPr>
          <a:xfrm>
            <a:off x="13815391" y="9735412"/>
            <a:ext cx="4463084" cy="304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8"/>
              </a:lnSpc>
              <a:spcBef>
                <a:spcPct val="0"/>
              </a:spcBef>
            </a:pPr>
            <a:r>
              <a:rPr lang="en-US" sz="1720" b="1" i="1" spc="-86">
                <a:solidFill>
                  <a:srgbClr val="808080"/>
                </a:solidFill>
                <a:latin typeface="Poppins Bold Italics"/>
                <a:ea typeface="Poppins Bold Italics"/>
                <a:cs typeface="Poppins Bold Italics"/>
                <a:sym typeface="Poppins Bold Italics"/>
              </a:rPr>
              <a:t>Innovating Sustainable Solutions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0A8EDCC-B1AC-80AC-C8D0-42038DE3E7AE}"/>
              </a:ext>
            </a:extLst>
          </p:cNvPr>
          <p:cNvSpPr/>
          <p:nvPr/>
        </p:nvSpPr>
        <p:spPr>
          <a:xfrm>
            <a:off x="1595916" y="639446"/>
            <a:ext cx="2685252" cy="819785"/>
          </a:xfrm>
          <a:custGeom>
            <a:avLst/>
            <a:gdLst/>
            <a:ahLst/>
            <a:cxnLst/>
            <a:rect l="l" t="t" r="r" b="b"/>
            <a:pathLst>
              <a:path w="2685252" h="819785">
                <a:moveTo>
                  <a:pt x="0" y="0"/>
                </a:moveTo>
                <a:lnTo>
                  <a:pt x="2685252" y="0"/>
                </a:lnTo>
                <a:lnTo>
                  <a:pt x="2685252" y="819785"/>
                </a:lnTo>
                <a:lnTo>
                  <a:pt x="0" y="819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4C09A4B-9716-2C06-FE7D-32C0FB4C066D}"/>
              </a:ext>
            </a:extLst>
          </p:cNvPr>
          <p:cNvGrpSpPr>
            <a:grpSpLocks noChangeAspect="1"/>
          </p:cNvGrpSpPr>
          <p:nvPr/>
        </p:nvGrpSpPr>
        <p:grpSpPr>
          <a:xfrm>
            <a:off x="914400" y="1943100"/>
            <a:ext cx="15239998" cy="8640000"/>
            <a:chOff x="901855" y="3994045"/>
            <a:chExt cx="10159998" cy="5760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81EF793-ED6B-A146-E31C-A822A38E0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855" y="3994045"/>
              <a:ext cx="7345618" cy="5760000"/>
            </a:xfrm>
            <a:prstGeom prst="rect">
              <a:avLst/>
            </a:prstGeom>
          </p:spPr>
        </p:pic>
        <p:sp>
          <p:nvSpPr>
            <p:cNvPr id="8" name="Left Arrow 7">
              <a:extLst>
                <a:ext uri="{FF2B5EF4-FFF2-40B4-BE49-F238E27FC236}">
                  <a16:creationId xmlns:a16="http://schemas.microsoft.com/office/drawing/2014/main" id="{BE371A86-E958-EA9D-6D31-77358516BACA}"/>
                </a:ext>
              </a:extLst>
            </p:cNvPr>
            <p:cNvSpPr/>
            <p:nvPr/>
          </p:nvSpPr>
          <p:spPr>
            <a:xfrm>
              <a:off x="7777217" y="5265163"/>
              <a:ext cx="1527858" cy="952815"/>
            </a:xfrm>
            <a:prstGeom prst="lef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8303111-335E-A1DF-8744-E7A52A1C3923}"/>
                </a:ext>
              </a:extLst>
            </p:cNvPr>
            <p:cNvSpPr txBox="1"/>
            <p:nvPr/>
          </p:nvSpPr>
          <p:spPr>
            <a:xfrm>
              <a:off x="9305075" y="5605635"/>
              <a:ext cx="1756778" cy="2027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  <a:buNone/>
              </a:pPr>
              <a:r>
                <a:rPr lang="en-MY" sz="2400" b="0" dirty="0">
                  <a:solidFill>
                    <a:srgbClr val="000000"/>
                  </a:solidFill>
                  <a:effectLst/>
                  <a:latin typeface="Menlo" panose="020B0609030804020204" pitchFamily="49" charset="0"/>
                </a:rPr>
                <a:t>Use google.</a:t>
              </a:r>
            </a:p>
          </p:txBody>
        </p:sp>
      </p:grpSp>
      <p:sp>
        <p:nvSpPr>
          <p:cNvPr id="11" name="TextBox 4">
            <a:extLst>
              <a:ext uri="{FF2B5EF4-FFF2-40B4-BE49-F238E27FC236}">
                <a16:creationId xmlns:a16="http://schemas.microsoft.com/office/drawing/2014/main" id="{8E33A883-6FAE-D0F1-07E3-2B853DBAE14E}"/>
              </a:ext>
            </a:extLst>
          </p:cNvPr>
          <p:cNvSpPr txBox="1"/>
          <p:nvPr/>
        </p:nvSpPr>
        <p:spPr>
          <a:xfrm>
            <a:off x="4928867" y="680743"/>
            <a:ext cx="6729731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217"/>
              </a:lnSpc>
              <a:spcBef>
                <a:spcPct val="0"/>
              </a:spcBef>
            </a:pPr>
            <a:r>
              <a:rPr lang="en-US" sz="3726" b="1" dirty="0">
                <a:solidFill>
                  <a:srgbClr val="808080"/>
                </a:solidFill>
                <a:latin typeface="Cerebri Bold"/>
                <a:ea typeface="Cerebri Bold"/>
                <a:cs typeface="Cerebri Bold"/>
                <a:sym typeface="Cerebri Bold"/>
              </a:rPr>
              <a:t>SETTING UP MQTT - HIVEMQ</a:t>
            </a:r>
          </a:p>
        </p:txBody>
      </p:sp>
    </p:spTree>
    <p:extLst>
      <p:ext uri="{BB962C8B-B14F-4D97-AF65-F5344CB8AC3E}">
        <p14:creationId xmlns:p14="http://schemas.microsoft.com/office/powerpoint/2010/main" val="171405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682</TotalTime>
  <Words>751</Words>
  <Application>Microsoft Macintosh PowerPoint</Application>
  <PresentationFormat>Custom</PresentationFormat>
  <Paragraphs>207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7" baseType="lpstr">
      <vt:lpstr>Calibri</vt:lpstr>
      <vt:lpstr>Arial</vt:lpstr>
      <vt:lpstr>Aptos</vt:lpstr>
      <vt:lpstr>Poppins Bold</vt:lpstr>
      <vt:lpstr>Canva Sans</vt:lpstr>
      <vt:lpstr>Cerebri Bold</vt:lpstr>
      <vt:lpstr>Poppins Bold Italics</vt:lpstr>
      <vt:lpstr>Menlo</vt:lpstr>
      <vt:lpstr>Courier New</vt:lpstr>
      <vt:lpstr>Poppins</vt:lpstr>
      <vt:lpstr>Aptos Display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2026-02-9_ASCEND_PresentationSlide_v01</dc:title>
  <cp:lastModifiedBy>Muhammad Ariff Baharudin</cp:lastModifiedBy>
  <cp:revision>8</cp:revision>
  <dcterms:created xsi:type="dcterms:W3CDTF">2006-08-16T00:00:00Z</dcterms:created>
  <dcterms:modified xsi:type="dcterms:W3CDTF">2026-08-07T07:12:28Z</dcterms:modified>
  <dc:identifier>DAHAyrtio6w</dc:identifier>
</cp:coreProperties>
</file>