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0" autoAdjust="0"/>
    <p:restoredTop sz="94660"/>
  </p:normalViewPr>
  <p:slideViewPr>
    <p:cSldViewPr>
      <p:cViewPr>
        <p:scale>
          <a:sx n="100" d="100"/>
          <a:sy n="100" d="100"/>
        </p:scale>
        <p:origin x="2160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DE670-878D-4E58-9F36-EBAEC925466B}" type="datetimeFigureOut">
              <a:rPr lang="en-US" smtClean="0"/>
              <a:t>2024-09-26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9E61C6-A626-48B7-AE8B-6ECB0BB08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41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9E61C6-A626-48B7-AE8B-6ECB0BB0816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30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9E61C6-A626-48B7-AE8B-6ECB0BB0816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04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9E61C6-A626-48B7-AE8B-6ECB0BB0816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867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1DAE1-CDFB-16F6-E1DA-09A423FEEA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0F04F8-626F-E99A-0EC0-1CBCCFFCC4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7A7FD-E762-7B1B-989F-33D88ED0E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A76D-F093-4F61-A267-FF9995C9C0B8}" type="datetimeFigureOut">
              <a:rPr lang="en-US" smtClean="0"/>
              <a:t>2024-09-26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48581-626A-568E-5616-05B3545F6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28046-BA6F-A094-1D5D-1774F3845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B6FC-8195-49A9-BE9F-0B4A35EA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6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18FFC-F701-7A7D-0A6E-987A6ECE0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790D23-E678-8742-78F8-673105145B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55EFC-8CCA-6ADA-56E9-4F0F46A30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A76D-F093-4F61-A267-FF9995C9C0B8}" type="datetimeFigureOut">
              <a:rPr lang="en-US" smtClean="0"/>
              <a:t>2024-09-26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56147-5A4A-EE86-1F96-A9524F1BF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57585-69DB-7933-D4D5-55E591ADD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B6FC-8195-49A9-BE9F-0B4A35EA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29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6F227F-07BA-BF49-6F18-D7E145761A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B3A57F-EB10-2A19-3758-07E7F9648F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ADE35-18F2-F7DA-F6CA-1D87583F8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A76D-F093-4F61-A267-FF9995C9C0B8}" type="datetimeFigureOut">
              <a:rPr lang="en-US" smtClean="0"/>
              <a:t>2024-09-26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B98CF0-DB91-D756-1CF5-B7FEF89FB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1B26F-CE77-6689-DA94-015DE667D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B6FC-8195-49A9-BE9F-0B4A35EA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274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8FBB059-B301-164C-9710-E7E222FD1B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1551170"/>
            <a:ext cx="9827265" cy="47400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DE">
                <a:latin typeface="Arial" panose="020B0604020202020204" pitchFamily="34" charset="0"/>
                <a:cs typeface="Arial" panose="020B0604020202020204" pitchFamily="34" charset="0"/>
              </a:rPr>
              <a:t>For internal use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0FD415-FF23-5B4D-A181-ABAD87A28C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350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0FB0C-CEB3-8774-DFC7-F982A8C88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5B3D4-4724-0BDE-618E-954E014DF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A94625-A30E-9249-6363-4F47F8E44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A76D-F093-4F61-A267-FF9995C9C0B8}" type="datetimeFigureOut">
              <a:rPr lang="en-US" smtClean="0"/>
              <a:t>2024-09-26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F220D-A379-9234-E757-40DB15120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E98E1-7D22-6A51-6D55-4668C5D73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B6FC-8195-49A9-BE9F-0B4A35EA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51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E19FF-35E1-5E38-8129-D9AD32A69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1BABB0-E5D4-0557-B214-BE06D8773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4CE56-F514-2B80-A292-195B9C701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A76D-F093-4F61-A267-FF9995C9C0B8}" type="datetimeFigureOut">
              <a:rPr lang="en-US" smtClean="0"/>
              <a:t>2024-09-26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66AAC-CD2C-BA0F-BE6F-ECA679EEF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71DAD-B844-E3A8-7136-A2A8DAC65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B6FC-8195-49A9-BE9F-0B4A35EA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00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EAAAE-AF2A-C308-D653-60EE4D7EA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1EC30-CBD7-8E1E-F629-15A03D83F4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E4F9FB-5E7E-B03E-15D6-44EE9FEEC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5D3D1F-DE9A-170D-10E6-521ED7760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A76D-F093-4F61-A267-FF9995C9C0B8}" type="datetimeFigureOut">
              <a:rPr lang="en-US" smtClean="0"/>
              <a:t>2024-09-26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52B239-76E5-E033-6E45-E48AE1BEC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C36A21-A6A5-7638-F3F7-3212CBF59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B6FC-8195-49A9-BE9F-0B4A35EA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66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ADC04-F71A-0583-5476-59E07208B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37E5D0-3A70-BCAB-D951-9AE59A98C4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371AF5-B0EC-6670-8B21-887810DFF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DB37A3-8016-4609-D402-539E1EDE67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DE8D31-A8D2-99A1-A38E-D7D7468CEA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48CB83-EC8C-07D1-216F-DB7F9A597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A76D-F093-4F61-A267-FF9995C9C0B8}" type="datetimeFigureOut">
              <a:rPr lang="en-US" smtClean="0"/>
              <a:t>2024-09-26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F97B30-B63A-917C-A7A1-F39328162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6AEEBE-27A1-F3F1-5B37-C593FD30E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B6FC-8195-49A9-BE9F-0B4A35EA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086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E6233-B58C-C990-C105-ACE22748E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1A2CD4-03D3-6D7B-1DBD-C35065110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A76D-F093-4F61-A267-FF9995C9C0B8}" type="datetimeFigureOut">
              <a:rPr lang="en-US" smtClean="0"/>
              <a:t>2024-09-26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6D07E6-92C9-B0FC-9683-ED8EA3FDB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BCA40D-E8A5-D163-4FA4-5E334E03E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B6FC-8195-49A9-BE9F-0B4A35EA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860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33391F-570F-12E8-1E3E-5F9C6D4B5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A76D-F093-4F61-A267-FF9995C9C0B8}" type="datetimeFigureOut">
              <a:rPr lang="en-US" smtClean="0"/>
              <a:t>2024-09-26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3A0DA6-646C-E978-05D1-E9FFD625F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6F4A73-F021-F3BF-66F8-74F21A23E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B6FC-8195-49A9-BE9F-0B4A35EA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013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0C92D-7822-51CA-BDB8-6229C4229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30F9B-EFA3-B4E7-9209-DD1C00517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53DAA5-9FC1-09E5-B6DE-A06D67D2C9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AF7906-29C8-713B-DD19-7A399FF30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A76D-F093-4F61-A267-FF9995C9C0B8}" type="datetimeFigureOut">
              <a:rPr lang="en-US" smtClean="0"/>
              <a:t>2024-09-26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B47745-4BED-6F21-B3BD-3311C1D0B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924ECD-BC8D-3D24-D57D-2549017CB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B6FC-8195-49A9-BE9F-0B4A35EA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979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C783B-47B0-E1D4-480A-12EFCACB6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3706F2-C333-2919-2BDE-6EEFD188C3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A3A029-001D-9176-A036-4FF10F1C07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C2DF34-A962-E375-7713-21B0C5A0E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A76D-F093-4F61-A267-FF9995C9C0B8}" type="datetimeFigureOut">
              <a:rPr lang="en-US" smtClean="0"/>
              <a:t>2024-09-26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84C0BD-7C11-D819-E0A5-CB5F94514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0B1465-5D9B-249F-FD4F-05091750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B6FC-8195-49A9-BE9F-0B4A35EA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96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A80748-B370-F09D-6B43-ACD60268A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3BA683-6B70-B18E-7217-F35650749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B5A24-3EF2-80B7-5D67-B5611E12FC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17A76D-F093-4F61-A267-FF9995C9C0B8}" type="datetimeFigureOut">
              <a:rPr lang="en-US" smtClean="0"/>
              <a:t>2024-09-26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D25D6-C7C1-CF2F-9C1A-0D7CD24CA8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3EE14-2558-E182-3FED-CC96048599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2BB6FC-8195-49A9-BE9F-0B4A35EA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346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github.com/ams-OSRAM/OSP_aotop/tree/main/examples/saidbasic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ams-OSRAM/OSP_aotop/tree/main/examples/eepromflasher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.google.com/store/apps/details?id=com.contechity.flicker_mete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0C5EB-2139-467B-E0DC-7F36008415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SAIDbasic</a:t>
            </a:r>
            <a:r>
              <a:rPr lang="en-US" dirty="0"/>
              <a:t> manual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ABA7FD-6B13-22C4-07B6-D1D9BC9FC1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160512"/>
            <a:ext cx="12192000" cy="1097288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https://github.com/ams-OSRAM/OSP_aotop/tree/main/examples/saidbasic</a:t>
            </a:r>
            <a:endParaRPr lang="en-US" dirty="0"/>
          </a:p>
        </p:txBody>
      </p:sp>
      <p:pic>
        <p:nvPicPr>
          <p:cNvPr id="5" name="Picture 4" descr="A close-up of a circuit board&#10;&#10;Description automatically generated">
            <a:extLst>
              <a:ext uri="{FF2B5EF4-FFF2-40B4-BE49-F238E27FC236}">
                <a16:creationId xmlns:a16="http://schemas.microsoft.com/office/drawing/2014/main" id="{3992F6A3-0807-B3AC-02F6-1CC7DAEAA4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7" t="8326" r="4327" b="6917"/>
          <a:stretch/>
        </p:blipFill>
        <p:spPr>
          <a:xfrm>
            <a:off x="8296274" y="5372100"/>
            <a:ext cx="3762375" cy="140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8F81C721-F64E-15BC-018E-7F3DE5FB8A5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4" progId="TCLayout.ActiveDocument.1">
                  <p:embed/>
                </p:oleObj>
              </mc:Choice>
              <mc:Fallback>
                <p:oleObj name="think-cell Folie" r:id="rId3" imgW="425" imgH="42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F81C721-F64E-15BC-018E-7F3DE5FB8A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1DA4E65E-2BE7-3B93-8211-52AF370AE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SAID, </a:t>
            </a:r>
            <a:r>
              <a:rPr lang="en-US" dirty="0" err="1"/>
              <a:t>RGBi</a:t>
            </a:r>
            <a:r>
              <a:rPr lang="en-US" dirty="0"/>
              <a:t> and OSP ecosystem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F6630D-9E05-3C68-EA9E-1CF5C539F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0220"/>
            <a:ext cx="10515600" cy="5029145"/>
          </a:xfrm>
        </p:spPr>
        <p:txBody>
          <a:bodyPr>
            <a:noAutofit/>
          </a:bodyPr>
          <a:lstStyle/>
          <a:p>
            <a:pPr marL="0" indent="0">
              <a:lnSpc>
                <a:spcPts val="1000"/>
              </a:lnSpc>
              <a:buNone/>
            </a:pPr>
            <a:r>
              <a:rPr lang="en-US" sz="1400" b="1" dirty="0"/>
              <a:t>Open System Protocol (OSP)</a:t>
            </a:r>
          </a:p>
          <a:p>
            <a:pPr>
              <a:lnSpc>
                <a:spcPts val="1000"/>
              </a:lnSpc>
            </a:pPr>
            <a:r>
              <a:rPr lang="en-US" sz="1400" dirty="0"/>
              <a:t>A protocol, introduced by ams OSRAM, for (automotive indoor) decorative lighting (initially for “OSIRE”)</a:t>
            </a:r>
          </a:p>
          <a:p>
            <a:pPr>
              <a:lnSpc>
                <a:spcPts val="1000"/>
              </a:lnSpc>
            </a:pPr>
            <a:r>
              <a:rPr lang="en-US" sz="1400" dirty="0"/>
              <a:t>OSP is an open “standard” and full documentation is available for market players and competitors to implement own devices</a:t>
            </a:r>
          </a:p>
          <a:p>
            <a:pPr>
              <a:lnSpc>
                <a:spcPts val="1000"/>
              </a:lnSpc>
            </a:pPr>
            <a:r>
              <a:rPr lang="en-US" sz="1400" dirty="0"/>
              <a:t>ams OSRAM is actively working with partners to build an ecosystem of components around OSP</a:t>
            </a:r>
          </a:p>
          <a:p>
            <a:pPr>
              <a:lnSpc>
                <a:spcPts val="1000"/>
              </a:lnSpc>
            </a:pPr>
            <a:r>
              <a:rPr lang="en-US" sz="1400" dirty="0"/>
              <a:t>An OSP system consists of a root MCU with OSP firmware and a daisy chain of up to 1000 OSP compliant nodes</a:t>
            </a:r>
          </a:p>
          <a:p>
            <a:pPr>
              <a:lnSpc>
                <a:spcPts val="1000"/>
              </a:lnSpc>
            </a:pPr>
            <a:r>
              <a:rPr lang="en-US" sz="1400" dirty="0"/>
              <a:t>Two node types exist from ams OSRAM: RGBi and SAID</a:t>
            </a:r>
          </a:p>
          <a:p>
            <a:pPr>
              <a:lnSpc>
                <a:spcPts val="1000"/>
              </a:lnSpc>
            </a:pPr>
            <a:endParaRPr lang="en-US" sz="1400" dirty="0"/>
          </a:p>
          <a:p>
            <a:pPr marL="0" indent="0">
              <a:lnSpc>
                <a:spcPts val="1000"/>
              </a:lnSpc>
              <a:buNone/>
            </a:pPr>
            <a:r>
              <a:rPr lang="en-US" sz="1400" b="1" dirty="0"/>
              <a:t>RGBi (or “RGB intelligent ”)</a:t>
            </a:r>
          </a:p>
          <a:p>
            <a:pPr>
              <a:lnSpc>
                <a:spcPts val="1000"/>
              </a:lnSpc>
            </a:pPr>
            <a:r>
              <a:rPr lang="en-US" sz="1400" dirty="0"/>
              <a:t>First type of node (available 2023), the E3731i nicknamed RGBi</a:t>
            </a:r>
          </a:p>
          <a:p>
            <a:pPr>
              <a:lnSpc>
                <a:spcPts val="1000"/>
              </a:lnSpc>
            </a:pPr>
            <a:r>
              <a:rPr lang="en-US" sz="1400" dirty="0"/>
              <a:t>Contains three (PWM) drivers and three integrated LEDs (red, green, blue)</a:t>
            </a:r>
          </a:p>
          <a:p>
            <a:pPr>
              <a:lnSpc>
                <a:spcPts val="1000"/>
              </a:lnSpc>
            </a:pPr>
            <a:r>
              <a:rPr lang="en-US" sz="1400" dirty="0"/>
              <a:t>“intelligent” (=OSP compliant, can send an receive OSP telegrams) </a:t>
            </a:r>
          </a:p>
          <a:p>
            <a:pPr>
              <a:lnSpc>
                <a:spcPts val="1000"/>
              </a:lnSpc>
            </a:pPr>
            <a:r>
              <a:rPr lang="en-US" sz="1400" dirty="0"/>
              <a:t>color/temperature calibrated</a:t>
            </a:r>
          </a:p>
          <a:p>
            <a:pPr>
              <a:lnSpc>
                <a:spcPts val="1000"/>
              </a:lnSpc>
            </a:pPr>
            <a:endParaRPr lang="en-US" sz="1400" dirty="0"/>
          </a:p>
          <a:p>
            <a:pPr marL="0" indent="0">
              <a:lnSpc>
                <a:spcPts val="1000"/>
              </a:lnSpc>
              <a:buNone/>
            </a:pPr>
            <a:r>
              <a:rPr lang="en-US" sz="1400" b="1" dirty="0"/>
              <a:t>SAID (or “stand-alone intelligent driver”)</a:t>
            </a:r>
          </a:p>
          <a:p>
            <a:pPr>
              <a:lnSpc>
                <a:spcPts val="1000"/>
              </a:lnSpc>
            </a:pPr>
            <a:r>
              <a:rPr lang="en-US" sz="1400" dirty="0"/>
              <a:t>A second type of node (available 2024), the AS1163 nicknamed SAID</a:t>
            </a:r>
          </a:p>
          <a:p>
            <a:pPr>
              <a:lnSpc>
                <a:spcPts val="1000"/>
              </a:lnSpc>
            </a:pPr>
            <a:r>
              <a:rPr lang="en-US" sz="1400" dirty="0"/>
              <a:t>Has 9 PWM drivers: 3 channels to drive 3 external RGB modules (or 9 stand-alone LEDs)</a:t>
            </a:r>
          </a:p>
          <a:p>
            <a:pPr>
              <a:lnSpc>
                <a:spcPts val="1000"/>
              </a:lnSpc>
            </a:pPr>
            <a:r>
              <a:rPr lang="en-US" sz="1400" dirty="0"/>
              <a:t>One channel can be configured to act as I2C master allowing I2C devices in the OSP chain</a:t>
            </a:r>
            <a:br>
              <a:rPr lang="en-US" sz="1400" dirty="0"/>
            </a:br>
            <a:br>
              <a:rPr lang="en-US" sz="1400" dirty="0"/>
            </a:br>
            <a:r>
              <a:rPr lang="en-US" sz="1400" dirty="0"/>
              <a:t>for example, I2C sensors, or I2C EEPROMs with calibration parameters</a:t>
            </a:r>
          </a:p>
          <a:p>
            <a:pPr>
              <a:lnSpc>
                <a:spcPts val="1000"/>
              </a:lnSpc>
            </a:pPr>
            <a:r>
              <a:rPr lang="en-US" sz="1400" dirty="0"/>
              <a:t>It has 2-wire SPI (towards MCU) and group cast</a:t>
            </a:r>
          </a:p>
          <a:p>
            <a:pPr>
              <a:lnSpc>
                <a:spcPts val="1000"/>
              </a:lnSpc>
            </a:pPr>
            <a:endParaRPr lang="en-US" sz="1400" dirty="0"/>
          </a:p>
          <a:p>
            <a:pPr>
              <a:lnSpc>
                <a:spcPts val="1000"/>
              </a:lnSpc>
            </a:pPr>
            <a:endParaRPr lang="en-US" sz="1400" dirty="0"/>
          </a:p>
          <a:p>
            <a:pPr lvl="1">
              <a:lnSpc>
                <a:spcPts val="1000"/>
              </a:lnSpc>
            </a:pPr>
            <a:endParaRPr lang="en-US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49D7B5-3B8E-F392-3DE9-E7B8F65B012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926" y="2634359"/>
            <a:ext cx="2843536" cy="21662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95F6E0-EB3D-E744-02EB-8FA550CBF21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926" y="4824877"/>
            <a:ext cx="2696091" cy="1791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3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a circuit board&#10;&#10;Description automatically generated">
            <a:extLst>
              <a:ext uri="{FF2B5EF4-FFF2-40B4-BE49-F238E27FC236}">
                <a16:creationId xmlns:a16="http://schemas.microsoft.com/office/drawing/2014/main" id="{CC1423E4-1DF8-8B16-4C46-92A7F4A26B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1445"/>
            <a:ext cx="12192000" cy="4539697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8CFCA4-F1CC-7ABF-30A8-DA9E2A3F9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setup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D1CBD2C-BBE0-DCF9-4B30-1FD9B27205F5}"/>
              </a:ext>
            </a:extLst>
          </p:cNvPr>
          <p:cNvSpPr/>
          <p:nvPr/>
        </p:nvSpPr>
        <p:spPr>
          <a:xfrm>
            <a:off x="4358659" y="3520439"/>
            <a:ext cx="822951" cy="7315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9BA56C3-FBDB-D4D9-0C56-65662C5A5DCB}"/>
              </a:ext>
            </a:extLst>
          </p:cNvPr>
          <p:cNvSpPr/>
          <p:nvPr/>
        </p:nvSpPr>
        <p:spPr>
          <a:xfrm>
            <a:off x="7010390" y="3246122"/>
            <a:ext cx="731512" cy="54863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F7AFE9-63D3-EF3F-559A-5A2C96FDB32A}"/>
              </a:ext>
            </a:extLst>
          </p:cNvPr>
          <p:cNvSpPr/>
          <p:nvPr/>
        </p:nvSpPr>
        <p:spPr>
          <a:xfrm>
            <a:off x="7741902" y="3246122"/>
            <a:ext cx="731512" cy="54863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EEC7C3-19C8-0521-DD61-65671B4A9831}"/>
              </a:ext>
            </a:extLst>
          </p:cNvPr>
          <p:cNvSpPr/>
          <p:nvPr/>
        </p:nvSpPr>
        <p:spPr>
          <a:xfrm>
            <a:off x="8747731" y="3246122"/>
            <a:ext cx="457195" cy="49402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44F464B3-0489-B49A-D332-A242E88A1A29}"/>
              </a:ext>
            </a:extLst>
          </p:cNvPr>
          <p:cNvSpPr/>
          <p:nvPr/>
        </p:nvSpPr>
        <p:spPr>
          <a:xfrm>
            <a:off x="5273049" y="2148854"/>
            <a:ext cx="1280146" cy="457195"/>
          </a:xfrm>
          <a:prstGeom prst="borderCallout1">
            <a:avLst>
              <a:gd name="adj1" fmla="val 70834"/>
              <a:gd name="adj2" fmla="val 106946"/>
              <a:gd name="adj3" fmla="val 230210"/>
              <a:gd name="adj4" fmla="val 146292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SAID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3×RGB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92850B1-123C-229F-2E3C-3EA1D447394D}"/>
              </a:ext>
            </a:extLst>
          </p:cNvPr>
          <p:cNvCxnSpPr>
            <a:cxnSpLocks/>
          </p:cNvCxnSpPr>
          <p:nvPr/>
        </p:nvCxnSpPr>
        <p:spPr>
          <a:xfrm flipH="1" flipV="1">
            <a:off x="6644634" y="2423171"/>
            <a:ext cx="1371585" cy="731512"/>
          </a:xfrm>
          <a:prstGeom prst="lin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FECC8BE-5FA4-62C4-C620-A3C9285AA8BC}"/>
              </a:ext>
            </a:extLst>
          </p:cNvPr>
          <p:cNvCxnSpPr>
            <a:cxnSpLocks/>
          </p:cNvCxnSpPr>
          <p:nvPr/>
        </p:nvCxnSpPr>
        <p:spPr>
          <a:xfrm flipH="1">
            <a:off x="9296365" y="2423171"/>
            <a:ext cx="548634" cy="731512"/>
          </a:xfrm>
          <a:prstGeom prst="lin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Callout: Line 16">
            <a:extLst>
              <a:ext uri="{FF2B5EF4-FFF2-40B4-BE49-F238E27FC236}">
                <a16:creationId xmlns:a16="http://schemas.microsoft.com/office/drawing/2014/main" id="{72E5FDFD-44BA-0792-85BB-C129F89CA419}"/>
              </a:ext>
            </a:extLst>
          </p:cNvPr>
          <p:cNvSpPr/>
          <p:nvPr/>
        </p:nvSpPr>
        <p:spPr>
          <a:xfrm>
            <a:off x="9936438" y="2148854"/>
            <a:ext cx="1280146" cy="457195"/>
          </a:xfrm>
          <a:prstGeom prst="borderCallout1">
            <a:avLst>
              <a:gd name="adj1" fmla="val 44445"/>
              <a:gd name="adj2" fmla="val -6647"/>
              <a:gd name="adj3" fmla="val 232987"/>
              <a:gd name="adj4" fmla="val -102222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RGBI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(E3731i)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9ECA1EB-7AC7-9070-E3F2-EE6B4FD28077}"/>
              </a:ext>
            </a:extLst>
          </p:cNvPr>
          <p:cNvCxnSpPr>
            <a:cxnSpLocks/>
          </p:cNvCxnSpPr>
          <p:nvPr/>
        </p:nvCxnSpPr>
        <p:spPr>
          <a:xfrm flipH="1">
            <a:off x="9570682" y="2514610"/>
            <a:ext cx="274317" cy="640073"/>
          </a:xfrm>
          <a:prstGeom prst="lin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07431D1-9DBF-04C7-EAB1-0472596B7DF5}"/>
              </a:ext>
            </a:extLst>
          </p:cNvPr>
          <p:cNvCxnSpPr>
            <a:cxnSpLocks/>
          </p:cNvCxnSpPr>
          <p:nvPr/>
        </p:nvCxnSpPr>
        <p:spPr>
          <a:xfrm flipH="1">
            <a:off x="9810750" y="2606049"/>
            <a:ext cx="34249" cy="549901"/>
          </a:xfrm>
          <a:prstGeom prst="lin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Callout: Line 28">
            <a:extLst>
              <a:ext uri="{FF2B5EF4-FFF2-40B4-BE49-F238E27FC236}">
                <a16:creationId xmlns:a16="http://schemas.microsoft.com/office/drawing/2014/main" id="{6EF5017D-9FA5-58B8-1DE4-AFF2CE8DC751}"/>
              </a:ext>
            </a:extLst>
          </p:cNvPr>
          <p:cNvSpPr/>
          <p:nvPr/>
        </p:nvSpPr>
        <p:spPr>
          <a:xfrm>
            <a:off x="61026" y="3337561"/>
            <a:ext cx="1097268" cy="640073"/>
          </a:xfrm>
          <a:prstGeom prst="borderCallout1">
            <a:avLst>
              <a:gd name="adj1" fmla="val 116469"/>
              <a:gd name="adj2" fmla="val 55441"/>
              <a:gd name="adj3" fmla="val 178027"/>
              <a:gd name="adj4" fmla="val 111735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Use USB “CMD”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0" name="Callout: Line 29">
            <a:extLst>
              <a:ext uri="{FF2B5EF4-FFF2-40B4-BE49-F238E27FC236}">
                <a16:creationId xmlns:a16="http://schemas.microsoft.com/office/drawing/2014/main" id="{1CE4B527-2F85-B76D-1A4E-482CC9960B89}"/>
              </a:ext>
            </a:extLst>
          </p:cNvPr>
          <p:cNvSpPr/>
          <p:nvPr/>
        </p:nvSpPr>
        <p:spPr>
          <a:xfrm>
            <a:off x="609660" y="5989292"/>
            <a:ext cx="1280146" cy="457195"/>
          </a:xfrm>
          <a:prstGeom prst="borderCallout1">
            <a:avLst>
              <a:gd name="adj1" fmla="val -18056"/>
              <a:gd name="adj2" fmla="val 95041"/>
              <a:gd name="adj3" fmla="val -183684"/>
              <a:gd name="adj4" fmla="val 129923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App switch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1" name="Callout: Line 30">
            <a:extLst>
              <a:ext uri="{FF2B5EF4-FFF2-40B4-BE49-F238E27FC236}">
                <a16:creationId xmlns:a16="http://schemas.microsoft.com/office/drawing/2014/main" id="{AF22DAAA-F752-B281-1C7E-701226CC08B4}"/>
              </a:ext>
            </a:extLst>
          </p:cNvPr>
          <p:cNvSpPr/>
          <p:nvPr/>
        </p:nvSpPr>
        <p:spPr>
          <a:xfrm>
            <a:off x="9844999" y="5440658"/>
            <a:ext cx="1463024" cy="457195"/>
          </a:xfrm>
          <a:prstGeom prst="borderCallout1">
            <a:avLst>
              <a:gd name="adj1" fmla="val 38889"/>
              <a:gd name="adj2" fmla="val -8251"/>
              <a:gd name="adj3" fmla="val -322574"/>
              <a:gd name="adj4" fmla="val -6758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I/O expander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1</a:t>
            </a:r>
            <a:r>
              <a:rPr lang="en-US" sz="1200" baseline="30000" dirty="0">
                <a:solidFill>
                  <a:srgbClr val="FF0000"/>
                </a:solidFill>
              </a:rPr>
              <a:t>st</a:t>
            </a:r>
            <a:r>
              <a:rPr lang="en-US" sz="1200" dirty="0">
                <a:solidFill>
                  <a:srgbClr val="FF0000"/>
                </a:solidFill>
              </a:rPr>
              <a:t> I2C device</a:t>
            </a:r>
          </a:p>
        </p:txBody>
      </p:sp>
      <p:sp>
        <p:nvSpPr>
          <p:cNvPr id="32" name="Callout: Line 31">
            <a:extLst>
              <a:ext uri="{FF2B5EF4-FFF2-40B4-BE49-F238E27FC236}">
                <a16:creationId xmlns:a16="http://schemas.microsoft.com/office/drawing/2014/main" id="{E301B0ED-DF14-9A6D-C118-580BB5C47600}"/>
              </a:ext>
            </a:extLst>
          </p:cNvPr>
          <p:cNvSpPr/>
          <p:nvPr/>
        </p:nvSpPr>
        <p:spPr>
          <a:xfrm>
            <a:off x="10302194" y="4892024"/>
            <a:ext cx="1463024" cy="457195"/>
          </a:xfrm>
          <a:prstGeom prst="borderCallout1">
            <a:avLst>
              <a:gd name="adj1" fmla="val 38889"/>
              <a:gd name="adj2" fmla="val -8251"/>
              <a:gd name="adj3" fmla="val -205906"/>
              <a:gd name="adj4" fmla="val -52393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EEPROM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2</a:t>
            </a:r>
            <a:r>
              <a:rPr lang="en-US" sz="1200" baseline="30000" dirty="0">
                <a:solidFill>
                  <a:srgbClr val="FF0000"/>
                </a:solidFill>
              </a:rPr>
              <a:t>nd</a:t>
            </a:r>
            <a:r>
              <a:rPr lang="en-US" sz="1200" dirty="0">
                <a:solidFill>
                  <a:srgbClr val="FF0000"/>
                </a:solidFill>
              </a:rPr>
              <a:t> I2C device</a:t>
            </a:r>
          </a:p>
        </p:txBody>
      </p:sp>
      <p:sp>
        <p:nvSpPr>
          <p:cNvPr id="33" name="Callout: Line 32">
            <a:extLst>
              <a:ext uri="{FF2B5EF4-FFF2-40B4-BE49-F238E27FC236}">
                <a16:creationId xmlns:a16="http://schemas.microsoft.com/office/drawing/2014/main" id="{A26AB466-29F2-F608-C65F-D564D99F9FC2}"/>
              </a:ext>
            </a:extLst>
          </p:cNvPr>
          <p:cNvSpPr/>
          <p:nvPr/>
        </p:nvSpPr>
        <p:spPr>
          <a:xfrm>
            <a:off x="10576511" y="4251951"/>
            <a:ext cx="1463024" cy="457195"/>
          </a:xfrm>
          <a:prstGeom prst="borderCallout1">
            <a:avLst>
              <a:gd name="adj1" fmla="val 38889"/>
              <a:gd name="adj2" fmla="val -8251"/>
              <a:gd name="adj3" fmla="val -192017"/>
              <a:gd name="adj4" fmla="val -27653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Header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external I2C device</a:t>
            </a:r>
          </a:p>
        </p:txBody>
      </p:sp>
      <p:sp>
        <p:nvSpPr>
          <p:cNvPr id="34" name="Callout: Line 33">
            <a:extLst>
              <a:ext uri="{FF2B5EF4-FFF2-40B4-BE49-F238E27FC236}">
                <a16:creationId xmlns:a16="http://schemas.microsoft.com/office/drawing/2014/main" id="{ABD3A57F-1055-2B6B-721B-5FDE5AE52CB7}"/>
              </a:ext>
            </a:extLst>
          </p:cNvPr>
          <p:cNvSpPr/>
          <p:nvPr/>
        </p:nvSpPr>
        <p:spPr>
          <a:xfrm>
            <a:off x="6370317" y="5532097"/>
            <a:ext cx="2011658" cy="457195"/>
          </a:xfrm>
          <a:prstGeom prst="borderCallout1">
            <a:avLst>
              <a:gd name="adj1" fmla="val -13889"/>
              <a:gd name="adj2" fmla="val 56144"/>
              <a:gd name="adj3" fmla="val -321185"/>
              <a:gd name="adj4" fmla="val 93403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4× Button &amp; LED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On I/O Expander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D76E5B1-E81A-DDF0-EE6D-E580AFD203D7}"/>
              </a:ext>
            </a:extLst>
          </p:cNvPr>
          <p:cNvCxnSpPr>
            <a:cxnSpLocks/>
          </p:cNvCxnSpPr>
          <p:nvPr/>
        </p:nvCxnSpPr>
        <p:spPr>
          <a:xfrm flipV="1">
            <a:off x="7588250" y="4251951"/>
            <a:ext cx="793725" cy="1215399"/>
          </a:xfrm>
          <a:prstGeom prst="lin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9" name="Callout: Line 38">
            <a:extLst>
              <a:ext uri="{FF2B5EF4-FFF2-40B4-BE49-F238E27FC236}">
                <a16:creationId xmlns:a16="http://schemas.microsoft.com/office/drawing/2014/main" id="{D76D66EA-21B5-1B22-569E-8E9CC20461ED}"/>
              </a:ext>
            </a:extLst>
          </p:cNvPr>
          <p:cNvSpPr/>
          <p:nvPr/>
        </p:nvSpPr>
        <p:spPr>
          <a:xfrm>
            <a:off x="10759389" y="2697488"/>
            <a:ext cx="1280146" cy="457195"/>
          </a:xfrm>
          <a:prstGeom prst="borderCallout1">
            <a:avLst>
              <a:gd name="adj1" fmla="val 118057"/>
              <a:gd name="adj2" fmla="val 59822"/>
              <a:gd name="adj3" fmla="val 210765"/>
              <a:gd name="adj4" fmla="val 41629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Terminator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0" name="Callout: Line 39">
            <a:extLst>
              <a:ext uri="{FF2B5EF4-FFF2-40B4-BE49-F238E27FC236}">
                <a16:creationId xmlns:a16="http://schemas.microsoft.com/office/drawing/2014/main" id="{A898735A-CDDB-A95C-46BD-3B5ED44E3DC5}"/>
              </a:ext>
            </a:extLst>
          </p:cNvPr>
          <p:cNvSpPr/>
          <p:nvPr/>
        </p:nvSpPr>
        <p:spPr>
          <a:xfrm>
            <a:off x="2712757" y="2148854"/>
            <a:ext cx="1280146" cy="457195"/>
          </a:xfrm>
          <a:prstGeom prst="borderCallout1">
            <a:avLst>
              <a:gd name="adj1" fmla="val 116277"/>
              <a:gd name="adj2" fmla="val 91443"/>
              <a:gd name="adj3" fmla="val 279467"/>
              <a:gd name="adj4" fmla="val 153817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SAID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(AS1163)</a:t>
            </a:r>
          </a:p>
        </p:txBody>
      </p:sp>
      <p:sp>
        <p:nvSpPr>
          <p:cNvPr id="41" name="Callout: Line 40">
            <a:extLst>
              <a:ext uri="{FF2B5EF4-FFF2-40B4-BE49-F238E27FC236}">
                <a16:creationId xmlns:a16="http://schemas.microsoft.com/office/drawing/2014/main" id="{21D1B2C2-3C03-9A19-FB20-DBFD7D531592}"/>
              </a:ext>
            </a:extLst>
          </p:cNvPr>
          <p:cNvSpPr/>
          <p:nvPr/>
        </p:nvSpPr>
        <p:spPr>
          <a:xfrm>
            <a:off x="426782" y="2148854"/>
            <a:ext cx="1463024" cy="457195"/>
          </a:xfrm>
          <a:prstGeom prst="borderCallout1">
            <a:avLst>
              <a:gd name="adj1" fmla="val 116277"/>
              <a:gd name="adj2" fmla="val 91443"/>
              <a:gd name="adj3" fmla="val 279467"/>
              <a:gd name="adj4" fmla="val 153817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Status LEDs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54E0D4E9-6B66-22A3-66D5-C490AB4D47D3}"/>
              </a:ext>
            </a:extLst>
          </p:cNvPr>
          <p:cNvSpPr/>
          <p:nvPr/>
        </p:nvSpPr>
        <p:spPr>
          <a:xfrm>
            <a:off x="2438440" y="3611878"/>
            <a:ext cx="1097268" cy="45719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llout: Line 2">
            <a:extLst>
              <a:ext uri="{FF2B5EF4-FFF2-40B4-BE49-F238E27FC236}">
                <a16:creationId xmlns:a16="http://schemas.microsoft.com/office/drawing/2014/main" id="{B7ED0EFA-EB19-67F0-E5DB-126B20A1B24E}"/>
              </a:ext>
            </a:extLst>
          </p:cNvPr>
          <p:cNvSpPr/>
          <p:nvPr/>
        </p:nvSpPr>
        <p:spPr>
          <a:xfrm>
            <a:off x="7559024" y="2148854"/>
            <a:ext cx="1280146" cy="457195"/>
          </a:xfrm>
          <a:prstGeom prst="borderCallout1">
            <a:avLst>
              <a:gd name="adj1" fmla="val 110271"/>
              <a:gd name="adj2" fmla="val 60668"/>
              <a:gd name="adj3" fmla="val 231618"/>
              <a:gd name="adj4" fmla="val 107559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SAID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2×RGB and I2C</a:t>
            </a:r>
          </a:p>
        </p:txBody>
      </p:sp>
    </p:spTree>
    <p:extLst>
      <p:ext uri="{BB962C8B-B14F-4D97-AF65-F5344CB8AC3E}">
        <p14:creationId xmlns:p14="http://schemas.microsoft.com/office/powerpoint/2010/main" val="1368415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B1F41-FED6-6169-27B6-4CFF20BCE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(generic)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F2B064-8137-DDF9-612C-FFDE7F963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09896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A demo software stack typically contains multiple apps and  serial link</a:t>
            </a:r>
          </a:p>
          <a:p>
            <a:r>
              <a:rPr lang="en-US" sz="2400" dirty="0"/>
              <a:t>Switch between them by pressing “A” button (app starts fresh)</a:t>
            </a:r>
          </a:p>
          <a:p>
            <a:r>
              <a:rPr lang="en-US" sz="2400" dirty="0"/>
              <a:t>The OLED shows the app name and what the function of X and Y is (in that app)</a:t>
            </a:r>
          </a:p>
          <a:p>
            <a:endParaRPr lang="en-US" sz="2400" dirty="0"/>
          </a:p>
          <a:p>
            <a:r>
              <a:rPr lang="en-US" sz="2400" dirty="0"/>
              <a:t>Autodetect of BiDir/Loop mode (on each app start) – see status LEDs</a:t>
            </a:r>
          </a:p>
          <a:p>
            <a:r>
              <a:rPr lang="en-US" sz="2400" dirty="0"/>
              <a:t>Apps auto-detect RGB triplets and I2C bridges – they adapt their animation to that</a:t>
            </a:r>
          </a:p>
          <a:p>
            <a:endParaRPr lang="en-US" sz="2400" dirty="0"/>
          </a:p>
          <a:p>
            <a:r>
              <a:rPr lang="en-US" sz="2400" dirty="0"/>
              <a:t>While an app runs, the green “OK” led blinks</a:t>
            </a:r>
          </a:p>
          <a:p>
            <a:r>
              <a:rPr lang="en-US" sz="2400" dirty="0"/>
              <a:t>When there is an error, green stops, red “ERR” switches on, OLED shows message</a:t>
            </a:r>
          </a:p>
          <a:p>
            <a:endParaRPr lang="en-US" sz="2400" dirty="0"/>
          </a:p>
          <a:p>
            <a:r>
              <a:rPr lang="en-US" sz="2400" dirty="0"/>
              <a:t>LEDs are driven in “night” mode (OSIRE 10mA, SAID 12mA).</a:t>
            </a:r>
          </a:p>
          <a:p>
            <a:endParaRPr lang="en-US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8C6ED84-DE86-E792-FE13-06543017E15E}"/>
              </a:ext>
            </a:extLst>
          </p:cNvPr>
          <p:cNvSpPr/>
          <p:nvPr/>
        </p:nvSpPr>
        <p:spPr>
          <a:xfrm>
            <a:off x="9844999" y="228635"/>
            <a:ext cx="2011658" cy="12929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rgbClr val="FF0000"/>
                </a:solidFill>
              </a:rPr>
              <a:t>The </a:t>
            </a:r>
            <a:r>
              <a:rPr lang="en-US" sz="1200" b="1" dirty="0" err="1">
                <a:solidFill>
                  <a:srgbClr val="FF0000"/>
                </a:solidFill>
              </a:rPr>
              <a:t>SAIDbasic</a:t>
            </a:r>
            <a:r>
              <a:rPr lang="en-US" sz="1200" dirty="0">
                <a:solidFill>
                  <a:srgbClr val="FF0000"/>
                </a:solidFill>
              </a:rPr>
              <a:t> firmware </a:t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contains these apps: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</a:rPr>
              <a:t>Animation script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</a:rPr>
              <a:t>Running LEDs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</a:rPr>
              <a:t>Switch flag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</a:rPr>
              <a:t>Dithering</a:t>
            </a:r>
          </a:p>
        </p:txBody>
      </p:sp>
    </p:spTree>
    <p:extLst>
      <p:ext uri="{BB962C8B-B14F-4D97-AF65-F5344CB8AC3E}">
        <p14:creationId xmlns:p14="http://schemas.microsoft.com/office/powerpoint/2010/main" val="3104324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670C2-FA70-E9DA-FBE2-595872BD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Animation 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2F5A67-E479-F717-F9EB-740524537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0220"/>
            <a:ext cx="10515600" cy="4576743"/>
          </a:xfrm>
        </p:spPr>
        <p:txBody>
          <a:bodyPr>
            <a:noAutofit/>
          </a:bodyPr>
          <a:lstStyle/>
          <a:p>
            <a:pPr marL="0" indent="0">
              <a:lnSpc>
                <a:spcPts val="1100"/>
              </a:lnSpc>
              <a:buNone/>
            </a:pPr>
            <a:r>
              <a:rPr lang="en-US" sz="1600" b="1" dirty="0"/>
              <a:t>Description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Plays a light show as defined by an animation script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Tries to find a SAID with an I2C bridge with an EEPROM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If there is an external EEPROM stick (I2C address 0x51) it favors that over an internal EEPROM (address 0x50)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If there are multiple (of the same kind, external or internal) the first one is taken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If no EEPROM is found, uses the heartbeat script included in the firmware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If an EEPROM is found, loads the script from the EEPROM and plays that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The internal EEPROM (on the </a:t>
            </a:r>
            <a:r>
              <a:rPr lang="en-US" sz="1600" dirty="0" err="1"/>
              <a:t>SAIDbasic</a:t>
            </a:r>
            <a:r>
              <a:rPr lang="en-US" sz="1600" dirty="0"/>
              <a:t> board) contains the rainbow script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External EEPROMs are flashed with bouncing-block and color-mix</a:t>
            </a:r>
          </a:p>
          <a:p>
            <a:pPr marL="0" indent="0">
              <a:lnSpc>
                <a:spcPts val="1100"/>
              </a:lnSpc>
              <a:buNone/>
            </a:pPr>
            <a:r>
              <a:rPr lang="en-US" sz="1600" b="1" dirty="0"/>
              <a:t>Notes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Ensure the I2C EEPROM stick faces "chip up" otherwise there is a short circuit (see PCB labels)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Safest is to only swap an EEPROM when USB power is removed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The script loading takes place on app start: (1) power cycle, (2) reset, (3) “A” button.</a:t>
            </a:r>
          </a:p>
          <a:p>
            <a:pPr marL="0" indent="0">
              <a:lnSpc>
                <a:spcPts val="1100"/>
              </a:lnSpc>
              <a:buNone/>
            </a:pPr>
            <a:r>
              <a:rPr lang="en-US" sz="1600" b="1" dirty="0"/>
              <a:t>Buttons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The X and Y buttons control the FPS level (frames-per-second animation speed).</a:t>
            </a:r>
          </a:p>
          <a:p>
            <a:pPr marL="0" indent="0">
              <a:lnSpc>
                <a:spcPts val="1100"/>
              </a:lnSpc>
              <a:buNone/>
            </a:pPr>
            <a:r>
              <a:rPr lang="en-US" sz="1600" b="1" dirty="0"/>
              <a:t>Goal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Show that the root MCU can access I2C devices (EEPROM) e.g. for calibration values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D874EB-80F4-895F-C11A-B805718B80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698" y="3886195"/>
            <a:ext cx="2752276" cy="11822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F5B104-57EA-8C07-59F1-CBFA64CDAD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3088" y="320074"/>
            <a:ext cx="1554463" cy="11273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8154F0-FA79-F89E-7753-5B8A297FCF4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11207478" y="2788927"/>
            <a:ext cx="514774" cy="731522"/>
          </a:xfrm>
          <a:prstGeom prst="rect">
            <a:avLst/>
          </a:prstGeom>
        </p:spPr>
      </p:pic>
      <p:sp>
        <p:nvSpPr>
          <p:cNvPr id="10" name="Arrow: Up 9">
            <a:extLst>
              <a:ext uri="{FF2B5EF4-FFF2-40B4-BE49-F238E27FC236}">
                <a16:creationId xmlns:a16="http://schemas.microsoft.com/office/drawing/2014/main" id="{5A5B70FD-DFE0-DD3C-13AF-5651D7E2DE1A}"/>
              </a:ext>
            </a:extLst>
          </p:cNvPr>
          <p:cNvSpPr/>
          <p:nvPr/>
        </p:nvSpPr>
        <p:spPr>
          <a:xfrm rot="10800000">
            <a:off x="11298917" y="3611878"/>
            <a:ext cx="365756" cy="548634"/>
          </a:xfrm>
          <a:prstGeom prst="upArrow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11C685-9DF7-BCD6-7DE9-588039E82715}"/>
              </a:ext>
            </a:extLst>
          </p:cNvPr>
          <p:cNvCxnSpPr>
            <a:cxnSpLocks/>
          </p:cNvCxnSpPr>
          <p:nvPr/>
        </p:nvCxnSpPr>
        <p:spPr>
          <a:xfrm flipH="1" flipV="1">
            <a:off x="10750283" y="1051586"/>
            <a:ext cx="374862" cy="548634"/>
          </a:xfrm>
          <a:prstGeom prst="lin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Callout: Line 14">
            <a:extLst>
              <a:ext uri="{FF2B5EF4-FFF2-40B4-BE49-F238E27FC236}">
                <a16:creationId xmlns:a16="http://schemas.microsoft.com/office/drawing/2014/main" id="{7787A904-C99A-4CDF-715C-6D96B1A1C933}"/>
              </a:ext>
            </a:extLst>
          </p:cNvPr>
          <p:cNvSpPr/>
          <p:nvPr/>
        </p:nvSpPr>
        <p:spPr>
          <a:xfrm>
            <a:off x="9479243" y="1691659"/>
            <a:ext cx="1920219" cy="457195"/>
          </a:xfrm>
          <a:prstGeom prst="borderCallout1">
            <a:avLst>
              <a:gd name="adj1" fmla="val -21059"/>
              <a:gd name="adj2" fmla="val 90824"/>
              <a:gd name="adj3" fmla="val -123060"/>
              <a:gd name="adj4" fmla="val 100437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External EEPROM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with animation scripts</a:t>
            </a:r>
          </a:p>
        </p:txBody>
      </p:sp>
      <p:sp>
        <p:nvSpPr>
          <p:cNvPr id="18" name="Callout: Line 17">
            <a:extLst>
              <a:ext uri="{FF2B5EF4-FFF2-40B4-BE49-F238E27FC236}">
                <a16:creationId xmlns:a16="http://schemas.microsoft.com/office/drawing/2014/main" id="{CD6ACBD2-E723-A1C2-0CF1-02B2DBA63841}"/>
              </a:ext>
            </a:extLst>
          </p:cNvPr>
          <p:cNvSpPr/>
          <p:nvPr/>
        </p:nvSpPr>
        <p:spPr>
          <a:xfrm>
            <a:off x="9204926" y="3246122"/>
            <a:ext cx="1920219" cy="457195"/>
          </a:xfrm>
          <a:prstGeom prst="borderCallout1">
            <a:avLst>
              <a:gd name="adj1" fmla="val 128492"/>
              <a:gd name="adj2" fmla="val 88679"/>
              <a:gd name="adj3" fmla="val 277732"/>
              <a:gd name="adj4" fmla="val 97755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Internal EEPROM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with animation scripts</a:t>
            </a:r>
          </a:p>
        </p:txBody>
      </p:sp>
      <p:sp>
        <p:nvSpPr>
          <p:cNvPr id="19" name="Callout: Line 18">
            <a:extLst>
              <a:ext uri="{FF2B5EF4-FFF2-40B4-BE49-F238E27FC236}">
                <a16:creationId xmlns:a16="http://schemas.microsoft.com/office/drawing/2014/main" id="{13D30B0A-882C-C4E8-9DEB-686C02CECAF3}"/>
              </a:ext>
            </a:extLst>
          </p:cNvPr>
          <p:cNvSpPr/>
          <p:nvPr/>
        </p:nvSpPr>
        <p:spPr>
          <a:xfrm>
            <a:off x="9561576" y="5257780"/>
            <a:ext cx="1645902" cy="457195"/>
          </a:xfrm>
          <a:prstGeom prst="borderCallout1">
            <a:avLst>
              <a:gd name="adj1" fmla="val 7770"/>
              <a:gd name="adj2" fmla="val 103265"/>
              <a:gd name="adj3" fmla="val -198624"/>
              <a:gd name="adj4" fmla="val 115072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Connector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for external EEPROMs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EA62465-9F7A-521C-2D44-9570D00845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897" y="49603"/>
            <a:ext cx="4650541" cy="91054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F9EC89C-93DE-C2AF-2BF3-25E0F631E6D1}"/>
              </a:ext>
            </a:extLst>
          </p:cNvPr>
          <p:cNvSpPr/>
          <p:nvPr/>
        </p:nvSpPr>
        <p:spPr>
          <a:xfrm>
            <a:off x="5661477" y="947368"/>
            <a:ext cx="3931876" cy="4699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Script instructions only have 3 bits for each color, and 3 for a region, so script animations are coarse.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2721F9-D8DA-916E-4EB5-759E145F8908}"/>
              </a:ext>
            </a:extLst>
          </p:cNvPr>
          <p:cNvSpPr txBox="1"/>
          <p:nvPr/>
        </p:nvSpPr>
        <p:spPr>
          <a:xfrm>
            <a:off x="6644634" y="6367760"/>
            <a:ext cx="548634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200">
                <a:solidFill>
                  <a:srgbClr val="FF000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To flash an animation script see </a:t>
            </a:r>
            <a:br>
              <a:rPr lang="en-US" dirty="0"/>
            </a:br>
            <a:r>
              <a:rPr lang="en-US" dirty="0">
                <a:hlinkClick r:id="rId6"/>
              </a:rPr>
              <a:t>https://github.com/ams-OSRAM/OSP_aotop/tree/main/examples/eepromflasher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376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0BD39-7E17-2DC0-03EB-DE935A0CB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LEDs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2694D-315C-6CFC-1D58-9D86148A2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 marL="0" indent="0">
              <a:lnSpc>
                <a:spcPts val="1100"/>
              </a:lnSpc>
              <a:buNone/>
            </a:pPr>
            <a:r>
              <a:rPr lang="en-US" sz="1600" b="1" dirty="0"/>
              <a:t>Description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There is a "virtual cursor" that runs from the begin of the chain to the end and then back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Chain length and node types are auto detected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Every 25ms the cursor advances one LED and paints that in the current color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Every time the cursor hits the begin or end of the chain, it steps color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Color palette: red, yellow, green, cyan, magenta</a:t>
            </a:r>
          </a:p>
          <a:p>
            <a:pPr marL="0" indent="0">
              <a:lnSpc>
                <a:spcPts val="1100"/>
              </a:lnSpc>
              <a:buNone/>
            </a:pPr>
            <a:endParaRPr lang="en-US" sz="1600" dirty="0"/>
          </a:p>
          <a:p>
            <a:pPr marL="0" indent="0">
              <a:lnSpc>
                <a:spcPts val="1100"/>
              </a:lnSpc>
              <a:buNone/>
            </a:pPr>
            <a:r>
              <a:rPr lang="en-US" sz="1600" b="1" dirty="0"/>
              <a:t>Buttons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The X and Y buttons control the dim level (RGB brightness)</a:t>
            </a:r>
          </a:p>
          <a:p>
            <a:pPr marL="0" indent="0">
              <a:lnSpc>
                <a:spcPts val="1100"/>
              </a:lnSpc>
              <a:buNone/>
            </a:pPr>
            <a:endParaRPr lang="en-US" sz="1600" dirty="0"/>
          </a:p>
          <a:p>
            <a:pPr marL="0" indent="0">
              <a:lnSpc>
                <a:spcPts val="1100"/>
              </a:lnSpc>
              <a:buNone/>
            </a:pPr>
            <a:r>
              <a:rPr lang="en-US" sz="1600" b="1" dirty="0"/>
              <a:t>Goal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To show that various OSP nodes can be mixed and have color/brightness matched</a:t>
            </a:r>
          </a:p>
          <a:p>
            <a:pPr marL="0" indent="0">
              <a:lnSpc>
                <a:spcPts val="1100"/>
              </a:lnSpc>
              <a:buNone/>
            </a:pPr>
            <a:endParaRPr lang="en-US" sz="1600" dirty="0"/>
          </a:p>
          <a:p>
            <a:pPr>
              <a:lnSpc>
                <a:spcPts val="1100"/>
              </a:lnSpc>
              <a:buFontTx/>
              <a:buChar char="-"/>
            </a:pPr>
            <a:endParaRPr lang="en-US" sz="1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70F8A8-C8C6-1105-8430-A100BC45870C}"/>
              </a:ext>
            </a:extLst>
          </p:cNvPr>
          <p:cNvSpPr/>
          <p:nvPr/>
        </p:nvSpPr>
        <p:spPr>
          <a:xfrm>
            <a:off x="5821683" y="6080731"/>
            <a:ext cx="4663388" cy="4699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In this demo, there is no algorithm running using LED color calibration data to stabilize colors over LEDs and over temperature</a:t>
            </a:r>
          </a:p>
        </p:txBody>
      </p:sp>
    </p:spTree>
    <p:extLst>
      <p:ext uri="{BB962C8B-B14F-4D97-AF65-F5344CB8AC3E}">
        <p14:creationId xmlns:p14="http://schemas.microsoft.com/office/powerpoint/2010/main" val="689642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0BD39-7E17-2DC0-03EB-DE935A0CB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Switch flag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2694D-315C-6CFC-1D58-9D86148A2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 marL="0" indent="0">
              <a:lnSpc>
                <a:spcPts val="1100"/>
              </a:lnSpc>
              <a:buNone/>
            </a:pPr>
            <a:r>
              <a:rPr lang="en-US" sz="1600" b="1" dirty="0"/>
              <a:t>Description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Shows one (static) flag at a time, </a:t>
            </a:r>
            <a:r>
              <a:rPr lang="en-US" sz="1600" dirty="0" err="1"/>
              <a:t>eg</a:t>
            </a:r>
            <a:r>
              <a:rPr lang="en-US" sz="1600" dirty="0"/>
              <a:t> red/white/blue spread over the OSP chain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Tries to find a SAID with an I2C bridge with an I/O-expander (with four buttons and four indicator LEDs)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If there is no I/O-expander, shows four static flags switching on a time basis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If there are multiple I/O-expanders the first one is taken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When an I/O-expander is found the four buttons select which flag to show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The indicator LEDs indicate which button/flag was selected</a:t>
            </a:r>
          </a:p>
          <a:p>
            <a:pPr marL="0" indent="0">
              <a:lnSpc>
                <a:spcPts val="1100"/>
              </a:lnSpc>
              <a:buNone/>
            </a:pPr>
            <a:endParaRPr lang="en-US" sz="1600" dirty="0"/>
          </a:p>
          <a:p>
            <a:pPr marL="0" indent="0">
              <a:lnSpc>
                <a:spcPts val="1100"/>
              </a:lnSpc>
              <a:buNone/>
            </a:pPr>
            <a:r>
              <a:rPr lang="en-US" sz="1600" b="1" dirty="0"/>
              <a:t>Buttons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The X and Y buttons control the dim level (RGB brightness)</a:t>
            </a:r>
          </a:p>
          <a:p>
            <a:pPr marL="0" indent="0">
              <a:lnSpc>
                <a:spcPts val="1100"/>
              </a:lnSpc>
              <a:buNone/>
            </a:pPr>
            <a:endParaRPr lang="en-US" sz="1600" dirty="0"/>
          </a:p>
          <a:p>
            <a:pPr marL="0" indent="0">
              <a:lnSpc>
                <a:spcPts val="1100"/>
              </a:lnSpc>
              <a:buNone/>
            </a:pPr>
            <a:r>
              <a:rPr lang="en-US" sz="1600" b="1" dirty="0"/>
              <a:t>Notes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When the app quits, the indicator LED switches off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This app adds a command to configure which four flags will be shown</a:t>
            </a:r>
          </a:p>
          <a:p>
            <a:pPr marL="0" indent="0">
              <a:lnSpc>
                <a:spcPts val="1100"/>
              </a:lnSpc>
              <a:buNone/>
            </a:pPr>
            <a:endParaRPr lang="en-US" sz="1600" b="1" dirty="0"/>
          </a:p>
          <a:p>
            <a:pPr marL="0" indent="0">
              <a:lnSpc>
                <a:spcPts val="1100"/>
              </a:lnSpc>
              <a:buNone/>
            </a:pPr>
            <a:r>
              <a:rPr lang="en-US" sz="1600" b="1" dirty="0"/>
              <a:t>Goal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To show a "sensor" (button) being accessible from the root MCU (the ESP)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1E9186-747F-7311-B17D-725DC73680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341" y="3520439"/>
            <a:ext cx="4215300" cy="1810711"/>
          </a:xfrm>
          <a:prstGeom prst="rect">
            <a:avLst/>
          </a:prstGeom>
        </p:spPr>
      </p:pic>
      <p:sp>
        <p:nvSpPr>
          <p:cNvPr id="9" name="Callout: Line 8">
            <a:extLst>
              <a:ext uri="{FF2B5EF4-FFF2-40B4-BE49-F238E27FC236}">
                <a16:creationId xmlns:a16="http://schemas.microsoft.com/office/drawing/2014/main" id="{FCD11804-030A-E545-2B58-E87992D1DBFF}"/>
              </a:ext>
            </a:extLst>
          </p:cNvPr>
          <p:cNvSpPr/>
          <p:nvPr/>
        </p:nvSpPr>
        <p:spPr>
          <a:xfrm>
            <a:off x="9204926" y="2880366"/>
            <a:ext cx="1920219" cy="457195"/>
          </a:xfrm>
          <a:prstGeom prst="borderCallout1">
            <a:avLst>
              <a:gd name="adj1" fmla="val 115816"/>
              <a:gd name="adj2" fmla="val 52126"/>
              <a:gd name="adj3" fmla="val 366466"/>
              <a:gd name="adj4" fmla="val 37392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I/O Expander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I2C to GPIO bridge</a:t>
            </a:r>
          </a:p>
        </p:txBody>
      </p:sp>
      <p:sp>
        <p:nvSpPr>
          <p:cNvPr id="10" name="Callout: Line 9">
            <a:extLst>
              <a:ext uri="{FF2B5EF4-FFF2-40B4-BE49-F238E27FC236}">
                <a16:creationId xmlns:a16="http://schemas.microsoft.com/office/drawing/2014/main" id="{F5F82216-5FD3-623E-6E65-5350A2518CD9}"/>
              </a:ext>
            </a:extLst>
          </p:cNvPr>
          <p:cNvSpPr/>
          <p:nvPr/>
        </p:nvSpPr>
        <p:spPr>
          <a:xfrm>
            <a:off x="9387804" y="6172170"/>
            <a:ext cx="2285975" cy="457195"/>
          </a:xfrm>
          <a:prstGeom prst="borderCallout1">
            <a:avLst>
              <a:gd name="adj1" fmla="val -12354"/>
              <a:gd name="adj2" fmla="val 56915"/>
              <a:gd name="adj3" fmla="val -289880"/>
              <a:gd name="adj4" fmla="val 66688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Four buttons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(connected as inputs to IOX)</a:t>
            </a:r>
          </a:p>
        </p:txBody>
      </p: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16B537AE-719C-89DB-8CD2-7688ED1FEB71}"/>
              </a:ext>
            </a:extLst>
          </p:cNvPr>
          <p:cNvSpPr/>
          <p:nvPr/>
        </p:nvSpPr>
        <p:spPr>
          <a:xfrm>
            <a:off x="8199097" y="5440658"/>
            <a:ext cx="2285975" cy="457195"/>
          </a:xfrm>
          <a:prstGeom prst="borderCallout1">
            <a:avLst>
              <a:gd name="adj1" fmla="val 17223"/>
              <a:gd name="adj2" fmla="val 103112"/>
              <a:gd name="adj3" fmla="val -151849"/>
              <a:gd name="adj4" fmla="val 116548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Four indicator LEDs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(connected as outputs to IOX)</a:t>
            </a:r>
          </a:p>
        </p:txBody>
      </p:sp>
    </p:spTree>
    <p:extLst>
      <p:ext uri="{BB962C8B-B14F-4D97-AF65-F5344CB8AC3E}">
        <p14:creationId xmlns:p14="http://schemas.microsoft.com/office/powerpoint/2010/main" val="3801995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0BD39-7E17-2DC0-03EB-DE935A0CB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Dithering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2694D-315C-6CFC-1D58-9D86148A2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 marL="0" indent="0">
              <a:lnSpc>
                <a:spcPts val="1100"/>
              </a:lnSpc>
              <a:buNone/>
            </a:pPr>
            <a:r>
              <a:rPr lang="en-US" sz="1600" b="1" dirty="0"/>
              <a:t>Description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The LEDs are in a dimming cycle (dim up, then dim down, then up again, </a:t>
            </a:r>
            <a:r>
              <a:rPr lang="en-US" sz="1600" dirty="0" err="1"/>
              <a:t>etc</a:t>
            </a:r>
            <a:r>
              <a:rPr lang="en-US" sz="1600" dirty="0"/>
              <a:t>).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All LEDs dim synchronously and at the same level (so RGBs look white).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Dithering can be enabled/disabled</a:t>
            </a:r>
          </a:p>
          <a:p>
            <a:pPr>
              <a:lnSpc>
                <a:spcPts val="1100"/>
              </a:lnSpc>
            </a:pPr>
            <a:endParaRPr lang="en-US" sz="1600" dirty="0"/>
          </a:p>
          <a:p>
            <a:pPr marL="0" indent="0">
              <a:lnSpc>
                <a:spcPts val="1100"/>
              </a:lnSpc>
              <a:buNone/>
            </a:pPr>
            <a:r>
              <a:rPr lang="en-US" sz="1600" b="1" dirty="0"/>
              <a:t>Buttons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The X button toggles dim cycling on/off.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The Y button toggles dithering on/off.</a:t>
            </a:r>
          </a:p>
          <a:p>
            <a:pPr>
              <a:lnSpc>
                <a:spcPts val="1100"/>
              </a:lnSpc>
            </a:pPr>
            <a:endParaRPr lang="en-US" sz="1600" dirty="0"/>
          </a:p>
          <a:p>
            <a:pPr marL="0" indent="0">
              <a:lnSpc>
                <a:spcPts val="1100"/>
              </a:lnSpc>
              <a:buNone/>
            </a:pPr>
            <a:r>
              <a:rPr lang="en-US" sz="1600" b="1" dirty="0"/>
              <a:t>Goal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To show the effect of dithering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View the LEDs with e.g. LED Light Flicker Meter</a:t>
            </a:r>
            <a:br>
              <a:rPr lang="en-US" sz="1600" dirty="0"/>
            </a:br>
            <a:br>
              <a:rPr lang="en-US" sz="1600" dirty="0"/>
            </a:br>
            <a:r>
              <a:rPr lang="en-US" sz="1600" dirty="0">
                <a:hlinkClick r:id="rId3"/>
              </a:rPr>
              <a:t>https://play.google.com/store/apps/details?id=com.contechity.flicker_meter</a:t>
            </a:r>
            <a:r>
              <a:rPr lang="en-US" sz="1600" dirty="0"/>
              <a:t> </a:t>
            </a:r>
          </a:p>
          <a:p>
            <a:pPr>
              <a:lnSpc>
                <a:spcPts val="1100"/>
              </a:lnSpc>
            </a:pPr>
            <a:r>
              <a:rPr lang="en-US" sz="1600" dirty="0"/>
              <a:t>Alternatively, view the LEDs with a mobile phone camera</a:t>
            </a:r>
            <a:br>
              <a:rPr lang="en-US" sz="1600" dirty="0"/>
            </a:br>
            <a:br>
              <a:rPr lang="en-US" sz="1600" dirty="0"/>
            </a:br>
            <a:r>
              <a:rPr lang="en-US" sz="1600" dirty="0"/>
              <a:t>“pro mode” video with high framerate</a:t>
            </a:r>
          </a:p>
          <a:p>
            <a:pPr>
              <a:lnSpc>
                <a:spcPts val="1100"/>
              </a:lnSpc>
            </a:pPr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BBA9DF-6DCD-2638-25FE-5A6387182D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071" y="3611878"/>
            <a:ext cx="3519308" cy="30747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09EED0-635D-CC04-ED17-929A1F2CF4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835" y="137196"/>
            <a:ext cx="3585863" cy="3108926"/>
          </a:xfrm>
          <a:prstGeom prst="rect">
            <a:avLst/>
          </a:prstGeom>
        </p:spPr>
      </p:pic>
      <p:sp>
        <p:nvSpPr>
          <p:cNvPr id="12" name="Callout: Line 11">
            <a:extLst>
              <a:ext uri="{FF2B5EF4-FFF2-40B4-BE49-F238E27FC236}">
                <a16:creationId xmlns:a16="http://schemas.microsoft.com/office/drawing/2014/main" id="{08197463-8C4D-DCED-0E60-8431A367AE77}"/>
              </a:ext>
            </a:extLst>
          </p:cNvPr>
          <p:cNvSpPr/>
          <p:nvPr/>
        </p:nvSpPr>
        <p:spPr>
          <a:xfrm>
            <a:off x="6187439" y="2788927"/>
            <a:ext cx="2103097" cy="457195"/>
          </a:xfrm>
          <a:prstGeom prst="borderCallout1">
            <a:avLst>
              <a:gd name="adj1" fmla="val 45393"/>
              <a:gd name="adj2" fmla="val 104484"/>
              <a:gd name="adj3" fmla="val -282837"/>
              <a:gd name="adj4" fmla="val 170890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Dithering disabled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flicker</a:t>
            </a:r>
          </a:p>
        </p:txBody>
      </p:sp>
      <p:sp>
        <p:nvSpPr>
          <p:cNvPr id="13" name="Callout: Line 12">
            <a:extLst>
              <a:ext uri="{FF2B5EF4-FFF2-40B4-BE49-F238E27FC236}">
                <a16:creationId xmlns:a16="http://schemas.microsoft.com/office/drawing/2014/main" id="{26AB4B71-AF06-71C5-8431-9E1F46EF15AA}"/>
              </a:ext>
            </a:extLst>
          </p:cNvPr>
          <p:cNvSpPr/>
          <p:nvPr/>
        </p:nvSpPr>
        <p:spPr>
          <a:xfrm>
            <a:off x="6187439" y="3429000"/>
            <a:ext cx="2103097" cy="457195"/>
          </a:xfrm>
          <a:prstGeom prst="borderCallout1">
            <a:avLst>
              <a:gd name="adj1" fmla="val 45393"/>
              <a:gd name="adj2" fmla="val 104484"/>
              <a:gd name="adj3" fmla="val 339705"/>
              <a:gd name="adj4" fmla="val 159867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Dithering enabled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no flicker</a:t>
            </a:r>
          </a:p>
        </p:txBody>
      </p:sp>
    </p:spTree>
    <p:extLst>
      <p:ext uri="{BB962C8B-B14F-4D97-AF65-F5344CB8AC3E}">
        <p14:creationId xmlns:p14="http://schemas.microsoft.com/office/powerpoint/2010/main" val="3746031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f9dda1df-3fca-45c7-91be-5629a3733338}" enabled="1" method="Standard" siteId="{ec1ca250-c234-4d56-a76b-7dfb9eee0c46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1196</Words>
  <Application>Microsoft Office PowerPoint</Application>
  <PresentationFormat>Widescreen</PresentationFormat>
  <Paragraphs>129</Paragraphs>
  <Slides>8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System Font Regular</vt:lpstr>
      <vt:lpstr>Office Theme</vt:lpstr>
      <vt:lpstr>think-cell Folie</vt:lpstr>
      <vt:lpstr>SAIDbasic manual</vt:lpstr>
      <vt:lpstr>SAID, RGBi and OSP ecosystem</vt:lpstr>
      <vt:lpstr>Hardware setup</vt:lpstr>
      <vt:lpstr>Software (generic)</vt:lpstr>
      <vt:lpstr>Animation script</vt:lpstr>
      <vt:lpstr>Running LEDs</vt:lpstr>
      <vt:lpstr>Switch flag</vt:lpstr>
      <vt:lpstr>Dithering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Maarten Pennings</dc:creator>
  <cp:lastModifiedBy>Maarten Pennings</cp:lastModifiedBy>
  <cp:revision>8</cp:revision>
  <dcterms:created xsi:type="dcterms:W3CDTF">2024-09-12T07:16:34Z</dcterms:created>
  <dcterms:modified xsi:type="dcterms:W3CDTF">2024-09-26T11:21:33Z</dcterms:modified>
</cp:coreProperties>
</file>